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8"/>
  </p:notesMasterIdLst>
  <p:sldIdLst>
    <p:sldId id="256" r:id="rId2"/>
    <p:sldId id="269" r:id="rId3"/>
    <p:sldId id="276" r:id="rId4"/>
    <p:sldId id="272" r:id="rId5"/>
    <p:sldId id="289" r:id="rId6"/>
    <p:sldId id="281" r:id="rId7"/>
    <p:sldId id="290" r:id="rId8"/>
    <p:sldId id="291" r:id="rId9"/>
    <p:sldId id="292" r:id="rId10"/>
    <p:sldId id="293" r:id="rId11"/>
    <p:sldId id="275" r:id="rId12"/>
    <p:sldId id="274" r:id="rId13"/>
    <p:sldId id="277" r:id="rId14"/>
    <p:sldId id="285" r:id="rId15"/>
    <p:sldId id="295" r:id="rId16"/>
    <p:sldId id="296" r:id="rId17"/>
    <p:sldId id="297" r:id="rId18"/>
    <p:sldId id="298" r:id="rId19"/>
    <p:sldId id="299" r:id="rId20"/>
    <p:sldId id="273" r:id="rId21"/>
    <p:sldId id="278" r:id="rId22"/>
    <p:sldId id="280" r:id="rId23"/>
    <p:sldId id="279" r:id="rId24"/>
    <p:sldId id="271" r:id="rId25"/>
    <p:sldId id="286" r:id="rId26"/>
    <p:sldId id="287" r:id="rId27"/>
    <p:sldId id="288" r:id="rId28"/>
    <p:sldId id="294" r:id="rId29"/>
    <p:sldId id="270" r:id="rId30"/>
    <p:sldId id="300" r:id="rId31"/>
    <p:sldId id="301" r:id="rId32"/>
    <p:sldId id="283" r:id="rId33"/>
    <p:sldId id="302" r:id="rId34"/>
    <p:sldId id="303" r:id="rId35"/>
    <p:sldId id="304" r:id="rId36"/>
    <p:sldId id="284" r:id="rId37"/>
  </p:sldIdLst>
  <p:sldSz cx="9144000" cy="6858000" type="screen4x3"/>
  <p:notesSz cx="6781800" cy="9926638"/>
  <p:defaultTextStyle>
    <a:defPPr>
      <a:defRPr lang="hu-H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tila Palko" initials="AP"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93"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6T13:27:46.076" idx="2">
    <p:pos x="5493" y="2393"/>
    <p:text>végig európai bíróság szerepel a diákon, az egyértelműség érdekében itt kiírtam, hogy Európai Unió Bírósága, s zárójelben odatettem, hogy továbbiakban.</p:text>
    <p:extLst>
      <p:ext uri="{C676402C-5697-4E1C-873F-D02D1690AC5C}">
        <p15:threadingInfo xmlns:p15="http://schemas.microsoft.com/office/powerpoint/2012/main" timeZoneBias="-120"/>
      </p:ext>
    </p:extLst>
  </p:cm>
  <p:cm authorId="1" dt="2020-05-06T13:28:29.552" idx="3">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6T13:29:30.221" idx="4">
    <p:pos x="4238" y="2167"/>
    <p:text>képet cseréltem, rémes volt</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82215-D258-4C05-ACFB-6C498722FCCA}"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hu-HU"/>
        </a:p>
      </dgm:t>
    </dgm:pt>
    <dgm:pt modelId="{E0F9738A-A713-4280-9E94-F2AE16B80459}">
      <dgm:prSet phldrT="[Szöveg]" custT="1"/>
      <dgm:spPr/>
      <dgm:t>
        <a:bodyPr/>
        <a:lstStyle/>
        <a:p>
          <a:r>
            <a:rPr lang="hu-HU" sz="1600" b="1">
              <a:latin typeface="+mj-lt"/>
            </a:rPr>
            <a:t>29/96. sz. Stauder-ügy</a:t>
          </a:r>
          <a:endParaRPr lang="hu-HU" sz="1600" b="1" dirty="0"/>
        </a:p>
      </dgm:t>
    </dgm:pt>
    <dgm:pt modelId="{312F5F78-1F00-41F5-9E40-8C28DD949EAE}" type="parTrans" cxnId="{E44977BC-86EE-444B-8D93-A4BA290139E1}">
      <dgm:prSet/>
      <dgm:spPr/>
      <dgm:t>
        <a:bodyPr/>
        <a:lstStyle/>
        <a:p>
          <a:endParaRPr lang="hu-HU"/>
        </a:p>
      </dgm:t>
    </dgm:pt>
    <dgm:pt modelId="{9600CE75-0AF9-462F-B645-630362F7B112}" type="sibTrans" cxnId="{E44977BC-86EE-444B-8D93-A4BA290139E1}">
      <dgm:prSet/>
      <dgm:spPr/>
      <dgm:t>
        <a:bodyPr/>
        <a:lstStyle/>
        <a:p>
          <a:endParaRPr lang="hu-HU"/>
        </a:p>
      </dgm:t>
    </dgm:pt>
    <dgm:pt modelId="{23A38716-F806-4E07-863A-437B25CFDA35}">
      <dgm:prSet phldrT="[Szöveg]" custT="1"/>
      <dgm:spPr/>
      <dgm:t>
        <a:bodyPr/>
        <a:lstStyle/>
        <a:p>
          <a:pPr algn="just"/>
          <a:r>
            <a:rPr lang="hu-HU" sz="1600" b="1" dirty="0"/>
            <a:t>Ítélet: </a:t>
          </a:r>
          <a:r>
            <a:rPr lang="hu-HU" sz="1600" dirty="0"/>
            <a:t>Az Európai Bíróság megállapította, hogy a valamennyi tagállamhoz címzett határozat esetén a határozatokat az egységes alkalmazás és egységes értelmezés érdekében az összes nyelvi változat figyelembevételével kell értelmezni. A Bíróság az alapvető jogok szempontjából azt a döntést hozta, hogy „a vitatott rendelkezés nem tartalmaz olyan elemet, amely megkérdőjelezhetné a személyek alapvető jogait, amely jogok a közösségi jog általános elveinek részét képezik, és amelyek tiszteletben tartását a Bíróság biztosítja.”</a:t>
          </a:r>
        </a:p>
      </dgm:t>
    </dgm:pt>
    <dgm:pt modelId="{49BF9187-2015-4BB4-9139-B84D0ABC5527}" type="parTrans" cxnId="{443AC1DF-B4D4-44ED-AD14-DD7D61E2174E}">
      <dgm:prSet/>
      <dgm:spPr/>
      <dgm:t>
        <a:bodyPr/>
        <a:lstStyle/>
        <a:p>
          <a:endParaRPr lang="hu-HU"/>
        </a:p>
      </dgm:t>
    </dgm:pt>
    <dgm:pt modelId="{3826D53C-8F8B-4B78-8959-888301822C80}" type="sibTrans" cxnId="{443AC1DF-B4D4-44ED-AD14-DD7D61E2174E}">
      <dgm:prSet/>
      <dgm:spPr/>
      <dgm:t>
        <a:bodyPr/>
        <a:lstStyle/>
        <a:p>
          <a:endParaRPr lang="hu-HU"/>
        </a:p>
      </dgm:t>
    </dgm:pt>
    <dgm:pt modelId="{6EF59E1D-3D4A-4AC6-8118-5C14E041103A}">
      <dgm:prSet custT="1"/>
      <dgm:spPr/>
      <dgm:t>
        <a:bodyPr/>
        <a:lstStyle/>
        <a:p>
          <a:pPr algn="just"/>
          <a:r>
            <a:rPr lang="hu-HU" sz="1600" dirty="0"/>
            <a:t>A bizottság 1969. február 12.-i 69/71/EGK határozatában felhatalmazta a tagállamokat, hogy a közös piacon felhalmozódott vajfelesleg eladását vajkuponok kibocsátásával segítse.</a:t>
          </a:r>
        </a:p>
      </dgm:t>
    </dgm:pt>
    <dgm:pt modelId="{D9A75DAE-9350-4886-A864-1F50B63FFA1D}" type="parTrans" cxnId="{5422FA65-428E-41F7-8AAC-EBBE19B3C3F7}">
      <dgm:prSet/>
      <dgm:spPr/>
      <dgm:t>
        <a:bodyPr/>
        <a:lstStyle/>
        <a:p>
          <a:endParaRPr lang="hu-HU"/>
        </a:p>
      </dgm:t>
    </dgm:pt>
    <dgm:pt modelId="{BF333BB7-5A0C-433B-BD82-832371FCB0EF}" type="sibTrans" cxnId="{5422FA65-428E-41F7-8AAC-EBBE19B3C3F7}">
      <dgm:prSet/>
      <dgm:spPr/>
      <dgm:t>
        <a:bodyPr/>
        <a:lstStyle/>
        <a:p>
          <a:endParaRPr lang="hu-HU"/>
        </a:p>
      </dgm:t>
    </dgm:pt>
    <dgm:pt modelId="{EDCC7D5D-F46A-430B-B2C2-D24820E4AB8C}">
      <dgm:prSet custT="1"/>
      <dgm:spPr/>
      <dgm:t>
        <a:bodyPr/>
        <a:lstStyle/>
        <a:p>
          <a:pPr algn="just"/>
          <a:r>
            <a:rPr lang="hu-HU" sz="1600" dirty="0"/>
            <a:t>A szociális ellátásra jogosultak a kuponokkal a vajat olcsóbban vásárolhatták meg.</a:t>
          </a:r>
        </a:p>
      </dgm:t>
    </dgm:pt>
    <dgm:pt modelId="{180EEC74-FA33-4BC9-B574-39EE4B524D55}" type="parTrans" cxnId="{F578E7DE-D567-47B2-A7B3-82CB71517E78}">
      <dgm:prSet/>
      <dgm:spPr/>
      <dgm:t>
        <a:bodyPr/>
        <a:lstStyle/>
        <a:p>
          <a:endParaRPr lang="hu-HU"/>
        </a:p>
      </dgm:t>
    </dgm:pt>
    <dgm:pt modelId="{7C6604C2-A8C6-407F-B022-3EBC157E1E5E}" type="sibTrans" cxnId="{F578E7DE-D567-47B2-A7B3-82CB71517E78}">
      <dgm:prSet/>
      <dgm:spPr/>
      <dgm:t>
        <a:bodyPr/>
        <a:lstStyle/>
        <a:p>
          <a:endParaRPr lang="hu-HU"/>
        </a:p>
      </dgm:t>
    </dgm:pt>
    <dgm:pt modelId="{AB887D8E-BCB7-412E-B6A6-B2672615535E}">
      <dgm:prSet custT="1"/>
      <dgm:spPr/>
      <dgm:t>
        <a:bodyPr/>
        <a:lstStyle/>
        <a:p>
          <a:pPr algn="just"/>
          <a:r>
            <a:rPr lang="hu-HU" sz="1600" dirty="0" err="1"/>
            <a:t>Ulm</a:t>
          </a:r>
          <a:r>
            <a:rPr lang="hu-HU" sz="1600" dirty="0"/>
            <a:t> városában kibocsátott kuponokra ráírták a jogosultak nevét.</a:t>
          </a:r>
        </a:p>
      </dgm:t>
    </dgm:pt>
    <dgm:pt modelId="{9D2C3373-2828-4AF3-AD2C-0DCAF4D71989}" type="parTrans" cxnId="{69824B4C-D5BE-4AB3-A11B-85D4E9DB5166}">
      <dgm:prSet/>
      <dgm:spPr/>
      <dgm:t>
        <a:bodyPr/>
        <a:lstStyle/>
        <a:p>
          <a:endParaRPr lang="hu-HU"/>
        </a:p>
      </dgm:t>
    </dgm:pt>
    <dgm:pt modelId="{9F857926-759E-4E9F-82DC-15E4C1FF621F}" type="sibTrans" cxnId="{69824B4C-D5BE-4AB3-A11B-85D4E9DB5166}">
      <dgm:prSet/>
      <dgm:spPr/>
      <dgm:t>
        <a:bodyPr/>
        <a:lstStyle/>
        <a:p>
          <a:endParaRPr lang="hu-HU"/>
        </a:p>
      </dgm:t>
    </dgm:pt>
    <dgm:pt modelId="{28C874ED-A835-40D1-BCC1-CB10A02FD353}">
      <dgm:prSet custT="1"/>
      <dgm:spPr/>
      <dgm:t>
        <a:bodyPr/>
        <a:lstStyle/>
        <a:p>
          <a:pPr algn="just"/>
          <a:r>
            <a:rPr lang="hu-HU" sz="1600" dirty="0"/>
            <a:t>Erich </a:t>
          </a:r>
          <a:r>
            <a:rPr lang="hu-HU" sz="1600" dirty="0" err="1"/>
            <a:t>Stauder</a:t>
          </a:r>
          <a:r>
            <a:rPr lang="hu-HU" sz="1600" dirty="0"/>
            <a:t>, aki szociális ellátásra jogosultként vajkuponban részesült, és </a:t>
          </a:r>
          <a:r>
            <a:rPr lang="hu-HU" sz="1600" dirty="0" err="1"/>
            <a:t>Ulm</a:t>
          </a:r>
          <a:r>
            <a:rPr lang="hu-HU" sz="1600" dirty="0"/>
            <a:t> városa ellen pert indított, sérelmezve azt, hogy a város megsérti az emberi jogait azáltal, hogy nevének felfedése kötelező. </a:t>
          </a:r>
        </a:p>
      </dgm:t>
    </dgm:pt>
    <dgm:pt modelId="{D01FA604-EF57-4C35-B089-9F0124CFF173}" type="parTrans" cxnId="{880454D5-6A7A-4E1C-AC18-A8E65A80E332}">
      <dgm:prSet/>
      <dgm:spPr/>
      <dgm:t>
        <a:bodyPr/>
        <a:lstStyle/>
        <a:p>
          <a:endParaRPr lang="hu-HU"/>
        </a:p>
      </dgm:t>
    </dgm:pt>
    <dgm:pt modelId="{19116545-08A7-4000-89A8-BD74BE25ECE2}" type="sibTrans" cxnId="{880454D5-6A7A-4E1C-AC18-A8E65A80E332}">
      <dgm:prSet/>
      <dgm:spPr/>
      <dgm:t>
        <a:bodyPr/>
        <a:lstStyle/>
        <a:p>
          <a:endParaRPr lang="hu-HU"/>
        </a:p>
      </dgm:t>
    </dgm:pt>
    <dgm:pt modelId="{F0F211E0-419F-4869-A222-1867924A5C1C}">
      <dgm:prSet custT="1"/>
      <dgm:spPr/>
      <dgm:t>
        <a:bodyPr/>
        <a:lstStyle/>
        <a:p>
          <a:pPr algn="just"/>
          <a:r>
            <a:rPr lang="hu-HU" sz="1600" dirty="0"/>
            <a:t>Az Európai Bíróság a határozat különböző hivatalos nyelvi változatait összehasonlította és megállapította, hogy a határozat 4. cikkét másként fordították le a különböző nyelvi változatokban. </a:t>
          </a:r>
        </a:p>
      </dgm:t>
    </dgm:pt>
    <dgm:pt modelId="{C3C9315A-6840-4EA5-8EF6-A199417BA0F0}" type="parTrans" cxnId="{F05E8DF2-3629-4CC0-9905-CAF2F5525FF8}">
      <dgm:prSet/>
      <dgm:spPr/>
      <dgm:t>
        <a:bodyPr/>
        <a:lstStyle/>
        <a:p>
          <a:endParaRPr lang="hu-HU"/>
        </a:p>
      </dgm:t>
    </dgm:pt>
    <dgm:pt modelId="{DF7A824A-0CDF-48AA-82A1-289D7B5C4988}" type="sibTrans" cxnId="{F05E8DF2-3629-4CC0-9905-CAF2F5525FF8}">
      <dgm:prSet/>
      <dgm:spPr/>
      <dgm:t>
        <a:bodyPr/>
        <a:lstStyle/>
        <a:p>
          <a:endParaRPr lang="hu-HU"/>
        </a:p>
      </dgm:t>
    </dgm:pt>
    <dgm:pt modelId="{9D79EE44-97B8-454D-8779-CF75D3A81641}">
      <dgm:prSet custT="1"/>
      <dgm:spPr/>
      <dgm:t>
        <a:bodyPr/>
        <a:lstStyle/>
        <a:p>
          <a:pPr algn="just"/>
          <a:r>
            <a:rPr lang="hu-HU" sz="1600" dirty="0"/>
            <a:t>Míg a tagállamok változatában „a nevüket megjelölő utalvány” szerepel, addig a német nyelvű változatban „személyüket azonosító utalvány” kifejezés szerepel.</a:t>
          </a:r>
        </a:p>
      </dgm:t>
    </dgm:pt>
    <dgm:pt modelId="{5EBB4B5E-5787-442D-9BB8-1B1F2E47AB64}" type="parTrans" cxnId="{56078295-98A4-4442-8328-1B5E8F50E6B7}">
      <dgm:prSet/>
      <dgm:spPr/>
      <dgm:t>
        <a:bodyPr/>
        <a:lstStyle/>
        <a:p>
          <a:endParaRPr lang="hu-HU"/>
        </a:p>
      </dgm:t>
    </dgm:pt>
    <dgm:pt modelId="{C60F3A84-0704-4527-8127-07CECAED6DD0}" type="sibTrans" cxnId="{56078295-98A4-4442-8328-1B5E8F50E6B7}">
      <dgm:prSet/>
      <dgm:spPr/>
      <dgm:t>
        <a:bodyPr/>
        <a:lstStyle/>
        <a:p>
          <a:endParaRPr lang="hu-HU"/>
        </a:p>
      </dgm:t>
    </dgm:pt>
    <dgm:pt modelId="{F11D785E-5C98-4FAB-9043-41AC09A152F7}" type="pres">
      <dgm:prSet presAssocID="{81382215-D258-4C05-ACFB-6C498722FCCA}" presName="linear" presStyleCnt="0">
        <dgm:presLayoutVars>
          <dgm:dir/>
          <dgm:animLvl val="lvl"/>
          <dgm:resizeHandles val="exact"/>
        </dgm:presLayoutVars>
      </dgm:prSet>
      <dgm:spPr/>
      <dgm:t>
        <a:bodyPr/>
        <a:lstStyle/>
        <a:p>
          <a:endParaRPr lang="hu-HU"/>
        </a:p>
      </dgm:t>
    </dgm:pt>
    <dgm:pt modelId="{585A7350-822D-42E1-A7FE-28DCB4553B50}" type="pres">
      <dgm:prSet presAssocID="{E0F9738A-A713-4280-9E94-F2AE16B80459}" presName="parentLin" presStyleCnt="0"/>
      <dgm:spPr/>
    </dgm:pt>
    <dgm:pt modelId="{AFC921CA-6DC3-4DE1-8FB8-D756543170AE}" type="pres">
      <dgm:prSet presAssocID="{E0F9738A-A713-4280-9E94-F2AE16B80459}" presName="parentLeftMargin" presStyleLbl="node1" presStyleIdx="0" presStyleCnt="2"/>
      <dgm:spPr/>
      <dgm:t>
        <a:bodyPr/>
        <a:lstStyle/>
        <a:p>
          <a:endParaRPr lang="hu-HU"/>
        </a:p>
      </dgm:t>
    </dgm:pt>
    <dgm:pt modelId="{1F7C9FF1-35C2-4FA2-9E1F-47EED70676B8}" type="pres">
      <dgm:prSet presAssocID="{E0F9738A-A713-4280-9E94-F2AE16B80459}" presName="parentText" presStyleLbl="node1" presStyleIdx="0" presStyleCnt="2" custFlipHor="1" custScaleX="45563" custScaleY="262621" custLinFactY="-200000" custLinFactNeighborX="-84063" custLinFactNeighborY="-278805">
        <dgm:presLayoutVars>
          <dgm:chMax val="0"/>
          <dgm:bulletEnabled val="1"/>
        </dgm:presLayoutVars>
      </dgm:prSet>
      <dgm:spPr/>
      <dgm:t>
        <a:bodyPr/>
        <a:lstStyle/>
        <a:p>
          <a:endParaRPr lang="hu-HU"/>
        </a:p>
      </dgm:t>
    </dgm:pt>
    <dgm:pt modelId="{D84DE2E9-F52D-4DA7-81F6-E7B140DE2AD7}" type="pres">
      <dgm:prSet presAssocID="{E0F9738A-A713-4280-9E94-F2AE16B80459}" presName="negativeSpace" presStyleCnt="0"/>
      <dgm:spPr/>
    </dgm:pt>
    <dgm:pt modelId="{375F9CC6-E312-4A96-9CB6-1A4AA1A20AAB}" type="pres">
      <dgm:prSet presAssocID="{E0F9738A-A713-4280-9E94-F2AE16B80459}" presName="childText" presStyleLbl="conFgAcc1" presStyleIdx="0" presStyleCnt="2" custScaleY="107260" custLinFactY="518" custLinFactNeighborY="100000">
        <dgm:presLayoutVars>
          <dgm:bulletEnabled val="1"/>
        </dgm:presLayoutVars>
      </dgm:prSet>
      <dgm:spPr/>
      <dgm:t>
        <a:bodyPr/>
        <a:lstStyle/>
        <a:p>
          <a:endParaRPr lang="hu-HU"/>
        </a:p>
      </dgm:t>
    </dgm:pt>
    <dgm:pt modelId="{2C3AFDCF-8E91-4AEE-BFEA-154391484A99}" type="pres">
      <dgm:prSet presAssocID="{9600CE75-0AF9-462F-B645-630362F7B112}" presName="spaceBetweenRectangles" presStyleCnt="0"/>
      <dgm:spPr/>
    </dgm:pt>
    <dgm:pt modelId="{8E1126B7-C04C-42CD-BDF3-3E5D5E9428BC}" type="pres">
      <dgm:prSet presAssocID="{23A38716-F806-4E07-863A-437B25CFDA35}" presName="parentLin" presStyleCnt="0"/>
      <dgm:spPr/>
    </dgm:pt>
    <dgm:pt modelId="{068E5149-2F48-43CA-ACA7-562FAE6463C0}" type="pres">
      <dgm:prSet presAssocID="{23A38716-F806-4E07-863A-437B25CFDA35}" presName="parentLeftMargin" presStyleLbl="node1" presStyleIdx="0" presStyleCnt="2"/>
      <dgm:spPr/>
      <dgm:t>
        <a:bodyPr/>
        <a:lstStyle/>
        <a:p>
          <a:endParaRPr lang="hu-HU"/>
        </a:p>
      </dgm:t>
    </dgm:pt>
    <dgm:pt modelId="{74A8C854-244E-4711-B65E-E86F790326B5}" type="pres">
      <dgm:prSet presAssocID="{23A38716-F806-4E07-863A-437B25CFDA35}" presName="parentText" presStyleLbl="node1" presStyleIdx="1" presStyleCnt="2" custScaleX="169305" custScaleY="921250" custLinFactY="-54344" custLinFactNeighborX="-100000" custLinFactNeighborY="-100000">
        <dgm:presLayoutVars>
          <dgm:chMax val="0"/>
          <dgm:bulletEnabled val="1"/>
        </dgm:presLayoutVars>
      </dgm:prSet>
      <dgm:spPr/>
      <dgm:t>
        <a:bodyPr/>
        <a:lstStyle/>
        <a:p>
          <a:endParaRPr lang="hu-HU"/>
        </a:p>
      </dgm:t>
    </dgm:pt>
    <dgm:pt modelId="{ED52C210-D764-4133-A1F4-7E02B7D7710D}" type="pres">
      <dgm:prSet presAssocID="{23A38716-F806-4E07-863A-437B25CFDA35}" presName="negativeSpace" presStyleCnt="0"/>
      <dgm:spPr/>
    </dgm:pt>
    <dgm:pt modelId="{2DCCE3C4-7963-4B3C-8748-0DF6F2316C6E}" type="pres">
      <dgm:prSet presAssocID="{23A38716-F806-4E07-863A-437B25CFDA35}" presName="childText" presStyleLbl="conFgAcc1" presStyleIdx="1" presStyleCnt="2" custFlipVert="1" custFlipHor="1" custScaleX="1998" custScaleY="40802" custLinFactY="-100000" custLinFactNeighborX="97995" custLinFactNeighborY="-101409">
        <dgm:presLayoutVars>
          <dgm:bulletEnabled val="1"/>
        </dgm:presLayoutVars>
      </dgm:prSet>
      <dgm:spPr/>
    </dgm:pt>
  </dgm:ptLst>
  <dgm:cxnLst>
    <dgm:cxn modelId="{F578E7DE-D567-47B2-A7B3-82CB71517E78}" srcId="{E0F9738A-A713-4280-9E94-F2AE16B80459}" destId="{EDCC7D5D-F46A-430B-B2C2-D24820E4AB8C}" srcOrd="1" destOrd="0" parTransId="{180EEC74-FA33-4BC9-B574-39EE4B524D55}" sibTransId="{7C6604C2-A8C6-407F-B022-3EBC157E1E5E}"/>
    <dgm:cxn modelId="{44AB689C-7418-4936-9CF7-A4D065DAEEFC}" type="presOf" srcId="{9D79EE44-97B8-454D-8779-CF75D3A81641}" destId="{375F9CC6-E312-4A96-9CB6-1A4AA1A20AAB}" srcOrd="0" destOrd="5" presId="urn:microsoft.com/office/officeart/2005/8/layout/list1"/>
    <dgm:cxn modelId="{A7C3EE83-EA0B-419E-838C-663DDAB8FD50}" type="presOf" srcId="{23A38716-F806-4E07-863A-437B25CFDA35}" destId="{068E5149-2F48-43CA-ACA7-562FAE6463C0}" srcOrd="0" destOrd="0" presId="urn:microsoft.com/office/officeart/2005/8/layout/list1"/>
    <dgm:cxn modelId="{56078295-98A4-4442-8328-1B5E8F50E6B7}" srcId="{E0F9738A-A713-4280-9E94-F2AE16B80459}" destId="{9D79EE44-97B8-454D-8779-CF75D3A81641}" srcOrd="5" destOrd="0" parTransId="{5EBB4B5E-5787-442D-9BB8-1B1F2E47AB64}" sibTransId="{C60F3A84-0704-4527-8127-07CECAED6DD0}"/>
    <dgm:cxn modelId="{880454D5-6A7A-4E1C-AC18-A8E65A80E332}" srcId="{E0F9738A-A713-4280-9E94-F2AE16B80459}" destId="{28C874ED-A835-40D1-BCC1-CB10A02FD353}" srcOrd="3" destOrd="0" parTransId="{D01FA604-EF57-4C35-B089-9F0124CFF173}" sibTransId="{19116545-08A7-4000-89A8-BD74BE25ECE2}"/>
    <dgm:cxn modelId="{F05E8DF2-3629-4CC0-9905-CAF2F5525FF8}" srcId="{E0F9738A-A713-4280-9E94-F2AE16B80459}" destId="{F0F211E0-419F-4869-A222-1867924A5C1C}" srcOrd="4" destOrd="0" parTransId="{C3C9315A-6840-4EA5-8EF6-A199417BA0F0}" sibTransId="{DF7A824A-0CDF-48AA-82A1-289D7B5C4988}"/>
    <dgm:cxn modelId="{E44977BC-86EE-444B-8D93-A4BA290139E1}" srcId="{81382215-D258-4C05-ACFB-6C498722FCCA}" destId="{E0F9738A-A713-4280-9E94-F2AE16B80459}" srcOrd="0" destOrd="0" parTransId="{312F5F78-1F00-41F5-9E40-8C28DD949EAE}" sibTransId="{9600CE75-0AF9-462F-B645-630362F7B112}"/>
    <dgm:cxn modelId="{5422FA65-428E-41F7-8AAC-EBBE19B3C3F7}" srcId="{E0F9738A-A713-4280-9E94-F2AE16B80459}" destId="{6EF59E1D-3D4A-4AC6-8118-5C14E041103A}" srcOrd="0" destOrd="0" parTransId="{D9A75DAE-9350-4886-A864-1F50B63FFA1D}" sibTransId="{BF333BB7-5A0C-433B-BD82-832371FCB0EF}"/>
    <dgm:cxn modelId="{197FD42C-BFD2-4519-983B-15B6A176E32C}" type="presOf" srcId="{EDCC7D5D-F46A-430B-B2C2-D24820E4AB8C}" destId="{375F9CC6-E312-4A96-9CB6-1A4AA1A20AAB}" srcOrd="0" destOrd="1" presId="urn:microsoft.com/office/officeart/2005/8/layout/list1"/>
    <dgm:cxn modelId="{EAA098B3-C261-4A53-9919-0648996B9D84}" type="presOf" srcId="{81382215-D258-4C05-ACFB-6C498722FCCA}" destId="{F11D785E-5C98-4FAB-9043-41AC09A152F7}" srcOrd="0" destOrd="0" presId="urn:microsoft.com/office/officeart/2005/8/layout/list1"/>
    <dgm:cxn modelId="{270081FC-15C0-43C7-A475-4DEDFC1B2DBC}" type="presOf" srcId="{6EF59E1D-3D4A-4AC6-8118-5C14E041103A}" destId="{375F9CC6-E312-4A96-9CB6-1A4AA1A20AAB}" srcOrd="0" destOrd="0" presId="urn:microsoft.com/office/officeart/2005/8/layout/list1"/>
    <dgm:cxn modelId="{69824B4C-D5BE-4AB3-A11B-85D4E9DB5166}" srcId="{E0F9738A-A713-4280-9E94-F2AE16B80459}" destId="{AB887D8E-BCB7-412E-B6A6-B2672615535E}" srcOrd="2" destOrd="0" parTransId="{9D2C3373-2828-4AF3-AD2C-0DCAF4D71989}" sibTransId="{9F857926-759E-4E9F-82DC-15E4C1FF621F}"/>
    <dgm:cxn modelId="{167A5F81-12BD-4D36-A5AB-F9C8AB30A370}" type="presOf" srcId="{AB887D8E-BCB7-412E-B6A6-B2672615535E}" destId="{375F9CC6-E312-4A96-9CB6-1A4AA1A20AAB}" srcOrd="0" destOrd="2" presId="urn:microsoft.com/office/officeart/2005/8/layout/list1"/>
    <dgm:cxn modelId="{0EB7FBB0-B6F0-40EE-8936-BB79E5FF415D}" type="presOf" srcId="{E0F9738A-A713-4280-9E94-F2AE16B80459}" destId="{1F7C9FF1-35C2-4FA2-9E1F-47EED70676B8}" srcOrd="1" destOrd="0" presId="urn:microsoft.com/office/officeart/2005/8/layout/list1"/>
    <dgm:cxn modelId="{7807C8D0-99E6-47EB-9DC6-E7049912A998}" type="presOf" srcId="{F0F211E0-419F-4869-A222-1867924A5C1C}" destId="{375F9CC6-E312-4A96-9CB6-1A4AA1A20AAB}" srcOrd="0" destOrd="4" presId="urn:microsoft.com/office/officeart/2005/8/layout/list1"/>
    <dgm:cxn modelId="{D2D4A2A3-9D1D-484E-85A5-3823BE8EB92C}" type="presOf" srcId="{E0F9738A-A713-4280-9E94-F2AE16B80459}" destId="{AFC921CA-6DC3-4DE1-8FB8-D756543170AE}" srcOrd="0" destOrd="0" presId="urn:microsoft.com/office/officeart/2005/8/layout/list1"/>
    <dgm:cxn modelId="{443AC1DF-B4D4-44ED-AD14-DD7D61E2174E}" srcId="{81382215-D258-4C05-ACFB-6C498722FCCA}" destId="{23A38716-F806-4E07-863A-437B25CFDA35}" srcOrd="1" destOrd="0" parTransId="{49BF9187-2015-4BB4-9139-B84D0ABC5527}" sibTransId="{3826D53C-8F8B-4B78-8959-888301822C80}"/>
    <dgm:cxn modelId="{F3E4F107-47FA-40DB-A249-1F45510DE0D2}" type="presOf" srcId="{23A38716-F806-4E07-863A-437B25CFDA35}" destId="{74A8C854-244E-4711-B65E-E86F790326B5}" srcOrd="1" destOrd="0" presId="urn:microsoft.com/office/officeart/2005/8/layout/list1"/>
    <dgm:cxn modelId="{DFCE1001-DAD9-4E57-B2EA-2348EB9E7CA1}" type="presOf" srcId="{28C874ED-A835-40D1-BCC1-CB10A02FD353}" destId="{375F9CC6-E312-4A96-9CB6-1A4AA1A20AAB}" srcOrd="0" destOrd="3" presId="urn:microsoft.com/office/officeart/2005/8/layout/list1"/>
    <dgm:cxn modelId="{552628F7-A859-4CAD-8A7F-DF3B6DB277A8}" type="presParOf" srcId="{F11D785E-5C98-4FAB-9043-41AC09A152F7}" destId="{585A7350-822D-42E1-A7FE-28DCB4553B50}" srcOrd="0" destOrd="0" presId="urn:microsoft.com/office/officeart/2005/8/layout/list1"/>
    <dgm:cxn modelId="{25158C29-E164-4706-9D16-6C29307962C9}" type="presParOf" srcId="{585A7350-822D-42E1-A7FE-28DCB4553B50}" destId="{AFC921CA-6DC3-4DE1-8FB8-D756543170AE}" srcOrd="0" destOrd="0" presId="urn:microsoft.com/office/officeart/2005/8/layout/list1"/>
    <dgm:cxn modelId="{E2C56C36-26FA-49F2-963F-AF3FE2BB7115}" type="presParOf" srcId="{585A7350-822D-42E1-A7FE-28DCB4553B50}" destId="{1F7C9FF1-35C2-4FA2-9E1F-47EED70676B8}" srcOrd="1" destOrd="0" presId="urn:microsoft.com/office/officeart/2005/8/layout/list1"/>
    <dgm:cxn modelId="{00DC7A52-B642-482A-BA9B-182FF58BAD72}" type="presParOf" srcId="{F11D785E-5C98-4FAB-9043-41AC09A152F7}" destId="{D84DE2E9-F52D-4DA7-81F6-E7B140DE2AD7}" srcOrd="1" destOrd="0" presId="urn:microsoft.com/office/officeart/2005/8/layout/list1"/>
    <dgm:cxn modelId="{F44280D8-8DDF-44DE-B2A8-47E0EE9F044C}" type="presParOf" srcId="{F11D785E-5C98-4FAB-9043-41AC09A152F7}" destId="{375F9CC6-E312-4A96-9CB6-1A4AA1A20AAB}" srcOrd="2" destOrd="0" presId="urn:microsoft.com/office/officeart/2005/8/layout/list1"/>
    <dgm:cxn modelId="{BC081324-A2FC-4327-B54A-D1731727B903}" type="presParOf" srcId="{F11D785E-5C98-4FAB-9043-41AC09A152F7}" destId="{2C3AFDCF-8E91-4AEE-BFEA-154391484A99}" srcOrd="3" destOrd="0" presId="urn:microsoft.com/office/officeart/2005/8/layout/list1"/>
    <dgm:cxn modelId="{DDD8F7FA-879F-4708-89CB-5B29FF7BE84D}" type="presParOf" srcId="{F11D785E-5C98-4FAB-9043-41AC09A152F7}" destId="{8E1126B7-C04C-42CD-BDF3-3E5D5E9428BC}" srcOrd="4" destOrd="0" presId="urn:microsoft.com/office/officeart/2005/8/layout/list1"/>
    <dgm:cxn modelId="{76258CAF-E2FE-4879-8C59-01461667229B}" type="presParOf" srcId="{8E1126B7-C04C-42CD-BDF3-3E5D5E9428BC}" destId="{068E5149-2F48-43CA-ACA7-562FAE6463C0}" srcOrd="0" destOrd="0" presId="urn:microsoft.com/office/officeart/2005/8/layout/list1"/>
    <dgm:cxn modelId="{518A5D7F-5812-4E84-80BE-EE759DF0E257}" type="presParOf" srcId="{8E1126B7-C04C-42CD-BDF3-3E5D5E9428BC}" destId="{74A8C854-244E-4711-B65E-E86F790326B5}" srcOrd="1" destOrd="0" presId="urn:microsoft.com/office/officeart/2005/8/layout/list1"/>
    <dgm:cxn modelId="{F38C2EBF-BBF1-445E-9594-41F9A95A54AD}" type="presParOf" srcId="{F11D785E-5C98-4FAB-9043-41AC09A152F7}" destId="{ED52C210-D764-4133-A1F4-7E02B7D7710D}" srcOrd="5" destOrd="0" presId="urn:microsoft.com/office/officeart/2005/8/layout/list1"/>
    <dgm:cxn modelId="{EFA14530-E748-4E6B-9ED2-266943727274}" type="presParOf" srcId="{F11D785E-5C98-4FAB-9043-41AC09A152F7}" destId="{2DCCE3C4-7963-4B3C-8748-0DF6F2316C6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8A0D3-83BF-43A9-A0D1-DE64601BE81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hu-HU"/>
        </a:p>
      </dgm:t>
    </dgm:pt>
    <dgm:pt modelId="{0FCCE5D5-FC9C-4D26-BF27-82A1B3BD75E2}">
      <dgm:prSet phldrT="[Szöveg]" custT="1"/>
      <dgm:spPr/>
      <dgm:t>
        <a:bodyPr/>
        <a:lstStyle/>
        <a:p>
          <a:pPr algn="just"/>
          <a:r>
            <a:rPr lang="hu-HU" sz="2000" b="1" dirty="0"/>
            <a:t>11/70. sz. </a:t>
          </a:r>
          <a:r>
            <a:rPr lang="hu-HU" sz="2000" b="1" dirty="0" err="1"/>
            <a:t>Internationale</a:t>
          </a:r>
          <a:r>
            <a:rPr lang="hu-HU" sz="2000" b="1" dirty="0"/>
            <a:t> </a:t>
          </a:r>
          <a:r>
            <a:rPr lang="hu-HU" sz="2000" b="1" dirty="0" err="1"/>
            <a:t>Handelsgesellchaft</a:t>
          </a:r>
          <a:r>
            <a:rPr lang="hu-HU" sz="2000" b="1" dirty="0"/>
            <a:t> ügy</a:t>
          </a:r>
        </a:p>
      </dgm:t>
    </dgm:pt>
    <dgm:pt modelId="{64A01EB2-1E27-4421-8E18-20ED4D906D37}" type="parTrans" cxnId="{5516CC4A-4383-4D21-B000-A731BFBE2B49}">
      <dgm:prSet/>
      <dgm:spPr/>
      <dgm:t>
        <a:bodyPr/>
        <a:lstStyle/>
        <a:p>
          <a:endParaRPr lang="hu-HU"/>
        </a:p>
      </dgm:t>
    </dgm:pt>
    <dgm:pt modelId="{88CFD9A8-1249-4F96-938C-AA5BD272A559}" type="sibTrans" cxnId="{5516CC4A-4383-4D21-B000-A731BFBE2B49}">
      <dgm:prSet/>
      <dgm:spPr/>
      <dgm:t>
        <a:bodyPr/>
        <a:lstStyle/>
        <a:p>
          <a:endParaRPr lang="hu-HU"/>
        </a:p>
      </dgm:t>
    </dgm:pt>
    <dgm:pt modelId="{462298D8-25B7-4ABE-AB3E-8E6E1650FB60}">
      <dgm:prSet phldrT="[Szöveg]" custT="1"/>
      <dgm:spPr/>
      <dgm:t>
        <a:bodyPr/>
        <a:lstStyle/>
        <a:p>
          <a:pPr algn="just"/>
          <a:r>
            <a:rPr lang="hu-HU" sz="1800" b="0" dirty="0"/>
            <a:t>A tényállás szerint </a:t>
          </a:r>
          <a:r>
            <a:rPr lang="hu-HU" sz="1800" b="0" dirty="0" err="1"/>
            <a:t>Internationale</a:t>
          </a:r>
          <a:r>
            <a:rPr lang="hu-HU" sz="1800" b="0" dirty="0"/>
            <a:t> </a:t>
          </a:r>
          <a:r>
            <a:rPr lang="hu-HU" sz="1800" b="0" dirty="0" err="1"/>
            <a:t>Handelsgesellchaft</a:t>
          </a:r>
          <a:r>
            <a:rPr lang="hu-HU" sz="1800" b="0" dirty="0"/>
            <a:t> </a:t>
          </a:r>
          <a:r>
            <a:rPr lang="hu-HU" sz="1800" b="0" dirty="0" err="1"/>
            <a:t>mbH</a:t>
          </a:r>
          <a:r>
            <a:rPr lang="hu-HU" sz="1800" b="0" dirty="0"/>
            <a:t> kukoricaliszt exportjára kapott engedélyt, amely 1967. december 31-én járt le, mivel azonban az exportot teljes egészében nem teljesítették  a határidőig, a közösségi rendeletek szerint a megfizetett óvadék egy részét lefoglalták.</a:t>
          </a:r>
        </a:p>
      </dgm:t>
    </dgm:pt>
    <dgm:pt modelId="{CD48AE43-5CA5-4A7B-8C0A-715B510D94AF}" type="parTrans" cxnId="{D4B51B4C-113F-4CFA-8BB7-66CEE1A7C463}">
      <dgm:prSet/>
      <dgm:spPr/>
      <dgm:t>
        <a:bodyPr/>
        <a:lstStyle/>
        <a:p>
          <a:endParaRPr lang="hu-HU"/>
        </a:p>
      </dgm:t>
    </dgm:pt>
    <dgm:pt modelId="{B5A24AF1-632A-4CD2-943B-B1DF2C8260B2}" type="sibTrans" cxnId="{D4B51B4C-113F-4CFA-8BB7-66CEE1A7C463}">
      <dgm:prSet/>
      <dgm:spPr/>
      <dgm:t>
        <a:bodyPr/>
        <a:lstStyle/>
        <a:p>
          <a:endParaRPr lang="hu-HU"/>
        </a:p>
      </dgm:t>
    </dgm:pt>
    <dgm:pt modelId="{A3CC9738-E3F0-486A-B980-B6E0A8B1EC36}">
      <dgm:prSet phldrT="[Szöveg]"/>
      <dgm:spPr/>
      <dgm:t>
        <a:bodyPr/>
        <a:lstStyle/>
        <a:p>
          <a:pPr algn="just"/>
          <a:r>
            <a:rPr lang="hu-HU" b="0" dirty="0"/>
            <a:t>Az Európai Bíróság megismételte a </a:t>
          </a:r>
          <a:r>
            <a:rPr lang="hu-HU" b="0" dirty="0" err="1"/>
            <a:t>Staudel-ügyben</a:t>
          </a:r>
          <a:r>
            <a:rPr lang="hu-HU" b="0" dirty="0"/>
            <a:t> kifejtetteket, vagyis „az alapvető jogok – ahogyan egy tagállam alkotmányában vagy alkotmányos szerkezetének az elveiben megfogalmazzák – tiszteletben tartása azon általános jogelvek szerves részét képezi, amelyek tiszteletben tartását a Bíróság biztosítja”, továbbá „az alapvető jogok megsértésére való hivatkozás nem érintheti a Közösség egy jogi aktusának az érvényességét vagy a hatályát az adott tagállam területén”.</a:t>
          </a:r>
          <a:endParaRPr lang="hu-HU" dirty="0"/>
        </a:p>
      </dgm:t>
    </dgm:pt>
    <dgm:pt modelId="{79AC2E5C-B3D0-4188-A520-26F5227D69E2}" type="parTrans" cxnId="{3B1DEFFA-C33F-4637-BDB7-5D9FEB4D8EEB}">
      <dgm:prSet/>
      <dgm:spPr/>
      <dgm:t>
        <a:bodyPr/>
        <a:lstStyle/>
        <a:p>
          <a:endParaRPr lang="hu-HU"/>
        </a:p>
      </dgm:t>
    </dgm:pt>
    <dgm:pt modelId="{0A8C3861-B2FD-45FF-AC66-E123A100D268}" type="sibTrans" cxnId="{3B1DEFFA-C33F-4637-BDB7-5D9FEB4D8EEB}">
      <dgm:prSet/>
      <dgm:spPr/>
      <dgm:t>
        <a:bodyPr/>
        <a:lstStyle/>
        <a:p>
          <a:endParaRPr lang="hu-HU"/>
        </a:p>
      </dgm:t>
    </dgm:pt>
    <dgm:pt modelId="{D4F5298C-E507-48B4-BEDC-635123B33BE9}">
      <dgm:prSet phldrT="[Szöveg]" custT="1"/>
      <dgm:spPr/>
      <dgm:t>
        <a:bodyPr/>
        <a:lstStyle/>
        <a:p>
          <a:pPr algn="just"/>
          <a:r>
            <a:rPr lang="hu-HU" sz="1800" b="0" dirty="0"/>
            <a:t>Az ügyben a cég a gabonafélék piacának közös szervezéséről szóló 120/67/EGK tanácsi rendelet, valamint a gabona, gabona alapú termékek, a rizs, a rizstörmelékek, és rizs alapú termékek import- és exportengedélyeiről szóló 473/67/EGK bizottsági rendeletek által előírt exportengedélyek és óvadékok rendszerének érvényességét vitatta a német bíróság előtt.</a:t>
          </a:r>
        </a:p>
      </dgm:t>
    </dgm:pt>
    <dgm:pt modelId="{0717F21D-7D8C-4131-AD62-E1F5DCF62062}" type="parTrans" cxnId="{D959B0D4-610A-4775-ABD6-4BAAAEFB3E51}">
      <dgm:prSet/>
      <dgm:spPr/>
      <dgm:t>
        <a:bodyPr/>
        <a:lstStyle/>
        <a:p>
          <a:endParaRPr lang="hu-HU"/>
        </a:p>
      </dgm:t>
    </dgm:pt>
    <dgm:pt modelId="{51BA5C8F-EB09-477D-A74D-9C0E720F78A3}" type="sibTrans" cxnId="{D959B0D4-610A-4775-ABD6-4BAAAEFB3E51}">
      <dgm:prSet/>
      <dgm:spPr/>
      <dgm:t>
        <a:bodyPr/>
        <a:lstStyle/>
        <a:p>
          <a:endParaRPr lang="hu-HU"/>
        </a:p>
      </dgm:t>
    </dgm:pt>
    <dgm:pt modelId="{9DEA2618-1DB7-4A9D-B2F4-D0C610597CD3}">
      <dgm:prSet phldrT="[Szöveg]" custT="1"/>
      <dgm:spPr/>
      <dgm:t>
        <a:bodyPr/>
        <a:lstStyle/>
        <a:p>
          <a:pPr algn="just"/>
          <a:r>
            <a:rPr lang="hu-HU" sz="1800" b="0" dirty="0"/>
            <a:t>Az Európai Bírósághoz intézett kérdés az volt, hogy a rendelkezésekben előírt óvadékfizetési kötelezettség sért-e olyan alapvető jogokat, amelyek tiszteletben tartását a Közösségi jogrendszernek biztosítani kell.</a:t>
          </a:r>
        </a:p>
      </dgm:t>
    </dgm:pt>
    <dgm:pt modelId="{43F5DF3C-FF1C-4700-BF0F-219F974639A0}" type="parTrans" cxnId="{E051F622-4A43-40A3-ABC2-543A44C12D27}">
      <dgm:prSet/>
      <dgm:spPr/>
      <dgm:t>
        <a:bodyPr/>
        <a:lstStyle/>
        <a:p>
          <a:endParaRPr lang="hu-HU"/>
        </a:p>
      </dgm:t>
    </dgm:pt>
    <dgm:pt modelId="{62C9A4D8-FEC9-4239-A4A6-0ACD2F4E5539}" type="sibTrans" cxnId="{E051F622-4A43-40A3-ABC2-543A44C12D27}">
      <dgm:prSet/>
      <dgm:spPr/>
      <dgm:t>
        <a:bodyPr/>
        <a:lstStyle/>
        <a:p>
          <a:endParaRPr lang="hu-HU"/>
        </a:p>
      </dgm:t>
    </dgm:pt>
    <dgm:pt modelId="{E96C753A-F1E0-4DB5-9C6A-8806299C2B1B}" type="pres">
      <dgm:prSet presAssocID="{1658A0D3-83BF-43A9-A0D1-DE64601BE812}" presName="linear" presStyleCnt="0">
        <dgm:presLayoutVars>
          <dgm:animLvl val="lvl"/>
          <dgm:resizeHandles val="exact"/>
        </dgm:presLayoutVars>
      </dgm:prSet>
      <dgm:spPr/>
      <dgm:t>
        <a:bodyPr/>
        <a:lstStyle/>
        <a:p>
          <a:endParaRPr lang="hu-HU"/>
        </a:p>
      </dgm:t>
    </dgm:pt>
    <dgm:pt modelId="{E45D87A8-0F5E-4CC3-8158-863F9812F9B6}" type="pres">
      <dgm:prSet presAssocID="{0FCCE5D5-FC9C-4D26-BF27-82A1B3BD75E2}" presName="parentText" presStyleLbl="node1" presStyleIdx="0" presStyleCnt="2" custScaleX="70492" custScaleY="42522" custLinFactNeighborX="-14754" custLinFactNeighborY="-67434">
        <dgm:presLayoutVars>
          <dgm:chMax val="0"/>
          <dgm:bulletEnabled val="1"/>
        </dgm:presLayoutVars>
      </dgm:prSet>
      <dgm:spPr/>
      <dgm:t>
        <a:bodyPr/>
        <a:lstStyle/>
        <a:p>
          <a:endParaRPr lang="hu-HU"/>
        </a:p>
      </dgm:t>
    </dgm:pt>
    <dgm:pt modelId="{1426B7AF-28C0-43CF-B3A5-C27A4B08F313}" type="pres">
      <dgm:prSet presAssocID="{0FCCE5D5-FC9C-4D26-BF27-82A1B3BD75E2}" presName="childText" presStyleLbl="revTx" presStyleIdx="0" presStyleCnt="1" custScaleY="100158">
        <dgm:presLayoutVars>
          <dgm:bulletEnabled val="1"/>
        </dgm:presLayoutVars>
      </dgm:prSet>
      <dgm:spPr/>
      <dgm:t>
        <a:bodyPr/>
        <a:lstStyle/>
        <a:p>
          <a:endParaRPr lang="hu-HU"/>
        </a:p>
      </dgm:t>
    </dgm:pt>
    <dgm:pt modelId="{C649EB89-5CC4-46E8-AB6F-EF343F28DF08}" type="pres">
      <dgm:prSet presAssocID="{A3CC9738-E3F0-486A-B980-B6E0A8B1EC36}" presName="parentText" presStyleLbl="node1" presStyleIdx="1" presStyleCnt="2" custLinFactY="69499" custLinFactNeighborX="-820" custLinFactNeighborY="100000">
        <dgm:presLayoutVars>
          <dgm:chMax val="0"/>
          <dgm:bulletEnabled val="1"/>
        </dgm:presLayoutVars>
      </dgm:prSet>
      <dgm:spPr/>
      <dgm:t>
        <a:bodyPr/>
        <a:lstStyle/>
        <a:p>
          <a:endParaRPr lang="hu-HU"/>
        </a:p>
      </dgm:t>
    </dgm:pt>
  </dgm:ptLst>
  <dgm:cxnLst>
    <dgm:cxn modelId="{100CDFCD-6392-42FE-B9C2-5C72BD065259}" type="presOf" srcId="{A3CC9738-E3F0-486A-B980-B6E0A8B1EC36}" destId="{C649EB89-5CC4-46E8-AB6F-EF343F28DF08}" srcOrd="0" destOrd="0" presId="urn:microsoft.com/office/officeart/2005/8/layout/vList2"/>
    <dgm:cxn modelId="{E051F622-4A43-40A3-ABC2-543A44C12D27}" srcId="{0FCCE5D5-FC9C-4D26-BF27-82A1B3BD75E2}" destId="{9DEA2618-1DB7-4A9D-B2F4-D0C610597CD3}" srcOrd="2" destOrd="0" parTransId="{43F5DF3C-FF1C-4700-BF0F-219F974639A0}" sibTransId="{62C9A4D8-FEC9-4239-A4A6-0ACD2F4E5539}"/>
    <dgm:cxn modelId="{3B1DEFFA-C33F-4637-BDB7-5D9FEB4D8EEB}" srcId="{1658A0D3-83BF-43A9-A0D1-DE64601BE812}" destId="{A3CC9738-E3F0-486A-B980-B6E0A8B1EC36}" srcOrd="1" destOrd="0" parTransId="{79AC2E5C-B3D0-4188-A520-26F5227D69E2}" sibTransId="{0A8C3861-B2FD-45FF-AC66-E123A100D268}"/>
    <dgm:cxn modelId="{831D05A4-C45D-4325-99C2-EB503C70B54A}" type="presOf" srcId="{1658A0D3-83BF-43A9-A0D1-DE64601BE812}" destId="{E96C753A-F1E0-4DB5-9C6A-8806299C2B1B}" srcOrd="0" destOrd="0" presId="urn:microsoft.com/office/officeart/2005/8/layout/vList2"/>
    <dgm:cxn modelId="{D4B51B4C-113F-4CFA-8BB7-66CEE1A7C463}" srcId="{0FCCE5D5-FC9C-4D26-BF27-82A1B3BD75E2}" destId="{462298D8-25B7-4ABE-AB3E-8E6E1650FB60}" srcOrd="0" destOrd="0" parTransId="{CD48AE43-5CA5-4A7B-8C0A-715B510D94AF}" sibTransId="{B5A24AF1-632A-4CD2-943B-B1DF2C8260B2}"/>
    <dgm:cxn modelId="{C2304F6A-5442-4460-A8AB-33D69C94B9E8}" type="presOf" srcId="{D4F5298C-E507-48B4-BEDC-635123B33BE9}" destId="{1426B7AF-28C0-43CF-B3A5-C27A4B08F313}" srcOrd="0" destOrd="1" presId="urn:microsoft.com/office/officeart/2005/8/layout/vList2"/>
    <dgm:cxn modelId="{D959B0D4-610A-4775-ABD6-4BAAAEFB3E51}" srcId="{0FCCE5D5-FC9C-4D26-BF27-82A1B3BD75E2}" destId="{D4F5298C-E507-48B4-BEDC-635123B33BE9}" srcOrd="1" destOrd="0" parTransId="{0717F21D-7D8C-4131-AD62-E1F5DCF62062}" sibTransId="{51BA5C8F-EB09-477D-A74D-9C0E720F78A3}"/>
    <dgm:cxn modelId="{62CE9CD9-46C0-44D0-B3BD-845117B0BE1E}" type="presOf" srcId="{0FCCE5D5-FC9C-4D26-BF27-82A1B3BD75E2}" destId="{E45D87A8-0F5E-4CC3-8158-863F9812F9B6}" srcOrd="0" destOrd="0" presId="urn:microsoft.com/office/officeart/2005/8/layout/vList2"/>
    <dgm:cxn modelId="{686C95A4-0970-49F5-8977-FFC0AFA4D726}" type="presOf" srcId="{9DEA2618-1DB7-4A9D-B2F4-D0C610597CD3}" destId="{1426B7AF-28C0-43CF-B3A5-C27A4B08F313}" srcOrd="0" destOrd="2" presId="urn:microsoft.com/office/officeart/2005/8/layout/vList2"/>
    <dgm:cxn modelId="{151B31A0-2FEB-4489-B37E-918996E2D185}" type="presOf" srcId="{462298D8-25B7-4ABE-AB3E-8E6E1650FB60}" destId="{1426B7AF-28C0-43CF-B3A5-C27A4B08F313}" srcOrd="0" destOrd="0" presId="urn:microsoft.com/office/officeart/2005/8/layout/vList2"/>
    <dgm:cxn modelId="{5516CC4A-4383-4D21-B000-A731BFBE2B49}" srcId="{1658A0D3-83BF-43A9-A0D1-DE64601BE812}" destId="{0FCCE5D5-FC9C-4D26-BF27-82A1B3BD75E2}" srcOrd="0" destOrd="0" parTransId="{64A01EB2-1E27-4421-8E18-20ED4D906D37}" sibTransId="{88CFD9A8-1249-4F96-938C-AA5BD272A559}"/>
    <dgm:cxn modelId="{F97F4F9C-17E7-46CD-A2D1-7FC675C9E603}" type="presParOf" srcId="{E96C753A-F1E0-4DB5-9C6A-8806299C2B1B}" destId="{E45D87A8-0F5E-4CC3-8158-863F9812F9B6}" srcOrd="0" destOrd="0" presId="urn:microsoft.com/office/officeart/2005/8/layout/vList2"/>
    <dgm:cxn modelId="{44E26160-0654-4D07-A1A1-18ED236CECF7}" type="presParOf" srcId="{E96C753A-F1E0-4DB5-9C6A-8806299C2B1B}" destId="{1426B7AF-28C0-43CF-B3A5-C27A4B08F313}" srcOrd="1" destOrd="0" presId="urn:microsoft.com/office/officeart/2005/8/layout/vList2"/>
    <dgm:cxn modelId="{2B7A53BD-80D5-4929-B5D8-2A6192948CFE}" type="presParOf" srcId="{E96C753A-F1E0-4DB5-9C6A-8806299C2B1B}" destId="{C649EB89-5CC4-46E8-AB6F-EF343F28DF0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FAD03-E15D-41DB-B977-3361E2846128}"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hu-HU"/>
        </a:p>
      </dgm:t>
    </dgm:pt>
    <dgm:pt modelId="{6CF5009F-5DE9-4AA8-8BE6-483D41AEBD3C}">
      <dgm:prSet phldrT="[Szöveg]" custT="1"/>
      <dgm:spPr/>
      <dgm:t>
        <a:bodyPr/>
        <a:lstStyle/>
        <a:p>
          <a:r>
            <a:rPr lang="hu-HU" sz="2400" dirty="0"/>
            <a:t>4/73. sz. </a:t>
          </a:r>
          <a:r>
            <a:rPr lang="hu-HU" sz="2400" dirty="0" err="1"/>
            <a:t>Nold-ügy</a:t>
          </a:r>
          <a:endParaRPr lang="hu-HU" sz="2400" dirty="0"/>
        </a:p>
      </dgm:t>
    </dgm:pt>
    <dgm:pt modelId="{77F143BB-DA73-4F5F-B4E1-2A99B350EA6F}" type="parTrans" cxnId="{CF8B4ACC-397F-4340-82B0-467EE03FBD6D}">
      <dgm:prSet/>
      <dgm:spPr/>
      <dgm:t>
        <a:bodyPr/>
        <a:lstStyle/>
        <a:p>
          <a:endParaRPr lang="hu-HU"/>
        </a:p>
      </dgm:t>
    </dgm:pt>
    <dgm:pt modelId="{1C11FBAE-09E1-4D68-B91E-C8E3ED5B8828}" type="sibTrans" cxnId="{CF8B4ACC-397F-4340-82B0-467EE03FBD6D}">
      <dgm:prSet/>
      <dgm:spPr/>
      <dgm:t>
        <a:bodyPr/>
        <a:lstStyle/>
        <a:p>
          <a:endParaRPr lang="hu-HU"/>
        </a:p>
      </dgm:t>
    </dgm:pt>
    <dgm:pt modelId="{8FF7B20C-B6C3-4A9F-9CA0-444EE9400236}">
      <dgm:prSet custT="1"/>
      <dgm:spPr/>
      <dgm:t>
        <a:bodyPr/>
        <a:lstStyle/>
        <a:p>
          <a:pPr marL="177800" indent="-177800" algn="just"/>
          <a:r>
            <a:rPr lang="hu-HU" sz="1800" dirty="0"/>
            <a:t>A </a:t>
          </a:r>
          <a:r>
            <a:rPr lang="hu-HU" sz="1800" dirty="0" err="1"/>
            <a:t>Nold</a:t>
          </a:r>
          <a:r>
            <a:rPr lang="hu-HU" sz="1800" dirty="0"/>
            <a:t> vállalkozás kérte a Ruhr-vidéki széneladási iroda üzleti szabályainak engedélyezéséről szóló bizottsági határozat megsemmisítését az Európai Bíróságtól, ugyanis a társaság szerint a határozat felhatalmazta a Ruhr-vidéki széneladási irodát arra, hogy a szén közvetlen szállítását olyan két évre szóló szerződések megkötésétől tegye függővé, amelyek évente legalább 6.000 tonna szén vásárlását irányozzák elő.</a:t>
          </a:r>
        </a:p>
      </dgm:t>
    </dgm:pt>
    <dgm:pt modelId="{F577F336-F6C2-4910-91DA-47F15BEC23B5}" type="parTrans" cxnId="{46A768CC-6863-41BC-85B0-E13B0B76DBD0}">
      <dgm:prSet/>
      <dgm:spPr/>
      <dgm:t>
        <a:bodyPr/>
        <a:lstStyle/>
        <a:p>
          <a:endParaRPr lang="hu-HU"/>
        </a:p>
      </dgm:t>
    </dgm:pt>
    <dgm:pt modelId="{B3847750-A4EF-440F-BC8D-ADBF88982926}" type="sibTrans" cxnId="{46A768CC-6863-41BC-85B0-E13B0B76DBD0}">
      <dgm:prSet/>
      <dgm:spPr/>
      <dgm:t>
        <a:bodyPr/>
        <a:lstStyle/>
        <a:p>
          <a:endParaRPr lang="hu-HU"/>
        </a:p>
      </dgm:t>
    </dgm:pt>
    <dgm:pt modelId="{1AFD3215-03EC-41E8-9766-80320466E395}">
      <dgm:prSet custT="1"/>
      <dgm:spPr/>
      <dgm:t>
        <a:bodyPr/>
        <a:lstStyle/>
        <a:p>
          <a:pPr marL="177800" indent="-177800" algn="just"/>
          <a:r>
            <a:rPr lang="hu-HU" sz="1800" dirty="0"/>
            <a:t>A felperes szerint ez a mennyiségi előírás kiszorítja nagykereskedői pozíciójából, sérti a tulajdonhoz való jogot, továbbá sérti a vállalkozás szabad gyakorlásának jogát, holott ezeket a Német Szövetségi Köztársaság alaptörvénye, a többi tagállam alkotmánya és a különböző nemzetközi szerződések (pl. európai egyezmény) védelembe részesítik.</a:t>
          </a:r>
        </a:p>
      </dgm:t>
    </dgm:pt>
    <dgm:pt modelId="{75EE9D42-9F8C-4FE9-97C0-91AD4CA522F6}" type="parTrans" cxnId="{0E850E7E-B597-4358-93A5-80A4E713086A}">
      <dgm:prSet/>
      <dgm:spPr/>
      <dgm:t>
        <a:bodyPr/>
        <a:lstStyle/>
        <a:p>
          <a:endParaRPr lang="hu-HU"/>
        </a:p>
      </dgm:t>
    </dgm:pt>
    <dgm:pt modelId="{16FC93E5-7F70-477B-B0AA-2BEA08B67E0F}" type="sibTrans" cxnId="{0E850E7E-B597-4358-93A5-80A4E713086A}">
      <dgm:prSet/>
      <dgm:spPr/>
      <dgm:t>
        <a:bodyPr/>
        <a:lstStyle/>
        <a:p>
          <a:endParaRPr lang="hu-HU"/>
        </a:p>
      </dgm:t>
    </dgm:pt>
    <dgm:pt modelId="{2CBAD17B-4663-4551-BB32-84C512FDF984}">
      <dgm:prSet custT="1"/>
      <dgm:spPr/>
      <dgm:t>
        <a:bodyPr/>
        <a:lstStyle/>
        <a:p>
          <a:pPr marL="177800" indent="-177800" algn="just"/>
          <a:r>
            <a:rPr lang="hu-HU" sz="1800" dirty="0"/>
            <a:t>Az Európai Bíróság a keresetet megalapozatlanság miatt visszautasította, de  általános érvénnyel kimondta, hogy a Bíróság kötelessége, hogy a tagállamok közös alkotmányos hagyományaiból merítsen, és nem engedheti meg, hogy az ezen tagállamok alkotmányai által elismert és biztosított alapvető jogokkal össze nem egyeztethető intézkedések jogosnak minősüljenek”, továbbá, hogy „az emberi jogok védelmére vonatkozó nemzetközi szerződések, amelyekhez a tagállamok csatlakoztak, olyan iránymutatásokat tartalmaznak, amelyeket a közösségi jog keretében szükséges számításba venni, és így ezen elvek fényében kell a felperes kifogásait értékelni.”</a:t>
          </a:r>
        </a:p>
      </dgm:t>
    </dgm:pt>
    <dgm:pt modelId="{8A8E801A-D2B8-4728-B57C-2B2E17013237}" type="parTrans" cxnId="{213A111D-8858-40D7-B537-4DAEE7026CFA}">
      <dgm:prSet/>
      <dgm:spPr/>
      <dgm:t>
        <a:bodyPr/>
        <a:lstStyle/>
        <a:p>
          <a:endParaRPr lang="hu-HU"/>
        </a:p>
      </dgm:t>
    </dgm:pt>
    <dgm:pt modelId="{4FBE7B6E-9B81-436D-BD4C-50AD7ADD84D5}" type="sibTrans" cxnId="{213A111D-8858-40D7-B537-4DAEE7026CFA}">
      <dgm:prSet/>
      <dgm:spPr/>
      <dgm:t>
        <a:bodyPr/>
        <a:lstStyle/>
        <a:p>
          <a:endParaRPr lang="hu-HU"/>
        </a:p>
      </dgm:t>
    </dgm:pt>
    <dgm:pt modelId="{7BB075BE-EA21-44E1-825F-0513A3F3124B}" type="pres">
      <dgm:prSet presAssocID="{9EFFAD03-E15D-41DB-B977-3361E2846128}" presName="linear" presStyleCnt="0">
        <dgm:presLayoutVars>
          <dgm:dir/>
          <dgm:animLvl val="lvl"/>
          <dgm:resizeHandles val="exact"/>
        </dgm:presLayoutVars>
      </dgm:prSet>
      <dgm:spPr/>
      <dgm:t>
        <a:bodyPr/>
        <a:lstStyle/>
        <a:p>
          <a:endParaRPr lang="hu-HU"/>
        </a:p>
      </dgm:t>
    </dgm:pt>
    <dgm:pt modelId="{7549FF5F-B339-480F-BE96-A20148ADBEFE}" type="pres">
      <dgm:prSet presAssocID="{6CF5009F-5DE9-4AA8-8BE6-483D41AEBD3C}" presName="parentLin" presStyleCnt="0"/>
      <dgm:spPr/>
    </dgm:pt>
    <dgm:pt modelId="{86B0DA22-CD1E-4F03-AFF7-40EF7769D51A}" type="pres">
      <dgm:prSet presAssocID="{6CF5009F-5DE9-4AA8-8BE6-483D41AEBD3C}" presName="parentLeftMargin" presStyleLbl="node1" presStyleIdx="0" presStyleCnt="1"/>
      <dgm:spPr/>
      <dgm:t>
        <a:bodyPr/>
        <a:lstStyle/>
        <a:p>
          <a:endParaRPr lang="hu-HU"/>
        </a:p>
      </dgm:t>
    </dgm:pt>
    <dgm:pt modelId="{9324CA72-DDA3-48C7-A917-2420DD2A8120}" type="pres">
      <dgm:prSet presAssocID="{6CF5009F-5DE9-4AA8-8BE6-483D41AEBD3C}" presName="parentText" presStyleLbl="node1" presStyleIdx="0" presStyleCnt="1" custScaleX="76803" custScaleY="328234" custLinFactY="-2800000" custLinFactNeighborX="-100000" custLinFactNeighborY="-2879713">
        <dgm:presLayoutVars>
          <dgm:chMax val="0"/>
          <dgm:bulletEnabled val="1"/>
        </dgm:presLayoutVars>
      </dgm:prSet>
      <dgm:spPr/>
      <dgm:t>
        <a:bodyPr/>
        <a:lstStyle/>
        <a:p>
          <a:endParaRPr lang="hu-HU"/>
        </a:p>
      </dgm:t>
    </dgm:pt>
    <dgm:pt modelId="{CFB13364-CFEF-47A7-A0E2-9A2A61248610}" type="pres">
      <dgm:prSet presAssocID="{6CF5009F-5DE9-4AA8-8BE6-483D41AEBD3C}" presName="negativeSpace" presStyleCnt="0"/>
      <dgm:spPr/>
    </dgm:pt>
    <dgm:pt modelId="{5888EFD3-BFD3-4C52-BAAF-E89AFEFB07DA}" type="pres">
      <dgm:prSet presAssocID="{6CF5009F-5DE9-4AA8-8BE6-483D41AEBD3C}" presName="childText" presStyleLbl="conFgAcc1" presStyleIdx="0" presStyleCnt="1" custScaleX="103149" custScaleY="129393" custLinFactNeighborX="29" custLinFactNeighborY="25794">
        <dgm:presLayoutVars>
          <dgm:bulletEnabled val="1"/>
        </dgm:presLayoutVars>
      </dgm:prSet>
      <dgm:spPr/>
      <dgm:t>
        <a:bodyPr/>
        <a:lstStyle/>
        <a:p>
          <a:endParaRPr lang="hu-HU"/>
        </a:p>
      </dgm:t>
    </dgm:pt>
  </dgm:ptLst>
  <dgm:cxnLst>
    <dgm:cxn modelId="{6F5CF4D1-ACE8-4BAD-8757-63D13DAD485E}" type="presOf" srcId="{9EFFAD03-E15D-41DB-B977-3361E2846128}" destId="{7BB075BE-EA21-44E1-825F-0513A3F3124B}" srcOrd="0" destOrd="0" presId="urn:microsoft.com/office/officeart/2005/8/layout/list1"/>
    <dgm:cxn modelId="{663D7390-E868-4796-B9BC-B19C5ED11F64}" type="presOf" srcId="{6CF5009F-5DE9-4AA8-8BE6-483D41AEBD3C}" destId="{86B0DA22-CD1E-4F03-AFF7-40EF7769D51A}" srcOrd="0" destOrd="0" presId="urn:microsoft.com/office/officeart/2005/8/layout/list1"/>
    <dgm:cxn modelId="{0E850E7E-B597-4358-93A5-80A4E713086A}" srcId="{6CF5009F-5DE9-4AA8-8BE6-483D41AEBD3C}" destId="{1AFD3215-03EC-41E8-9766-80320466E395}" srcOrd="1" destOrd="0" parTransId="{75EE9D42-9F8C-4FE9-97C0-91AD4CA522F6}" sibTransId="{16FC93E5-7F70-477B-B0AA-2BEA08B67E0F}"/>
    <dgm:cxn modelId="{C52EB574-544E-41E6-9276-98AE22C1465D}" type="presOf" srcId="{6CF5009F-5DE9-4AA8-8BE6-483D41AEBD3C}" destId="{9324CA72-DDA3-48C7-A917-2420DD2A8120}" srcOrd="1" destOrd="0" presId="urn:microsoft.com/office/officeart/2005/8/layout/list1"/>
    <dgm:cxn modelId="{9AC77DEC-FED4-4FEC-BB3B-0C8AC153D9FA}" type="presOf" srcId="{2CBAD17B-4663-4551-BB32-84C512FDF984}" destId="{5888EFD3-BFD3-4C52-BAAF-E89AFEFB07DA}" srcOrd="0" destOrd="2" presId="urn:microsoft.com/office/officeart/2005/8/layout/list1"/>
    <dgm:cxn modelId="{46A768CC-6863-41BC-85B0-E13B0B76DBD0}" srcId="{6CF5009F-5DE9-4AA8-8BE6-483D41AEBD3C}" destId="{8FF7B20C-B6C3-4A9F-9CA0-444EE9400236}" srcOrd="0" destOrd="0" parTransId="{F577F336-F6C2-4910-91DA-47F15BEC23B5}" sibTransId="{B3847750-A4EF-440F-BC8D-ADBF88982926}"/>
    <dgm:cxn modelId="{F2D69F15-EA71-41FE-BFFA-DFB06E8C8A5F}" type="presOf" srcId="{1AFD3215-03EC-41E8-9766-80320466E395}" destId="{5888EFD3-BFD3-4C52-BAAF-E89AFEFB07DA}" srcOrd="0" destOrd="1" presId="urn:microsoft.com/office/officeart/2005/8/layout/list1"/>
    <dgm:cxn modelId="{7CE79E7F-568E-43BE-B758-353555A91A84}" type="presOf" srcId="{8FF7B20C-B6C3-4A9F-9CA0-444EE9400236}" destId="{5888EFD3-BFD3-4C52-BAAF-E89AFEFB07DA}" srcOrd="0" destOrd="0" presId="urn:microsoft.com/office/officeart/2005/8/layout/list1"/>
    <dgm:cxn modelId="{213A111D-8858-40D7-B537-4DAEE7026CFA}" srcId="{6CF5009F-5DE9-4AA8-8BE6-483D41AEBD3C}" destId="{2CBAD17B-4663-4551-BB32-84C512FDF984}" srcOrd="2" destOrd="0" parTransId="{8A8E801A-D2B8-4728-B57C-2B2E17013237}" sibTransId="{4FBE7B6E-9B81-436D-BD4C-50AD7ADD84D5}"/>
    <dgm:cxn modelId="{CF8B4ACC-397F-4340-82B0-467EE03FBD6D}" srcId="{9EFFAD03-E15D-41DB-B977-3361E2846128}" destId="{6CF5009F-5DE9-4AA8-8BE6-483D41AEBD3C}" srcOrd="0" destOrd="0" parTransId="{77F143BB-DA73-4F5F-B4E1-2A99B350EA6F}" sibTransId="{1C11FBAE-09E1-4D68-B91E-C8E3ED5B8828}"/>
    <dgm:cxn modelId="{950AD344-1053-4406-8DE5-1E9C9E26F081}" type="presParOf" srcId="{7BB075BE-EA21-44E1-825F-0513A3F3124B}" destId="{7549FF5F-B339-480F-BE96-A20148ADBEFE}" srcOrd="0" destOrd="0" presId="urn:microsoft.com/office/officeart/2005/8/layout/list1"/>
    <dgm:cxn modelId="{839C31E8-FCCE-4A20-A13F-844A70E0A373}" type="presParOf" srcId="{7549FF5F-B339-480F-BE96-A20148ADBEFE}" destId="{86B0DA22-CD1E-4F03-AFF7-40EF7769D51A}" srcOrd="0" destOrd="0" presId="urn:microsoft.com/office/officeart/2005/8/layout/list1"/>
    <dgm:cxn modelId="{87CA5DBD-E8F3-47BF-9B14-78AC39B71581}" type="presParOf" srcId="{7549FF5F-B339-480F-BE96-A20148ADBEFE}" destId="{9324CA72-DDA3-48C7-A917-2420DD2A8120}" srcOrd="1" destOrd="0" presId="urn:microsoft.com/office/officeart/2005/8/layout/list1"/>
    <dgm:cxn modelId="{B9B50A6D-96AC-46DE-9AE4-AFDBB016F5CB}" type="presParOf" srcId="{7BB075BE-EA21-44E1-825F-0513A3F3124B}" destId="{CFB13364-CFEF-47A7-A0E2-9A2A61248610}" srcOrd="1" destOrd="0" presId="urn:microsoft.com/office/officeart/2005/8/layout/list1"/>
    <dgm:cxn modelId="{9BFA1FB0-B571-4848-8C4A-4074B6180D62}" type="presParOf" srcId="{7BB075BE-EA21-44E1-825F-0513A3F3124B}" destId="{5888EFD3-BFD3-4C52-BAAF-E89AFEFB07D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27496-16F5-440D-81E0-BC46C046A731}"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hu-HU"/>
        </a:p>
      </dgm:t>
    </dgm:pt>
    <dgm:pt modelId="{F4095D4F-D338-4EA8-AA21-40206F6A343D}">
      <dgm:prSet/>
      <dgm:spPr/>
      <dgm:t>
        <a:bodyPr/>
        <a:lstStyle/>
        <a:p>
          <a:pPr rtl="0"/>
          <a:r>
            <a:rPr lang="hu-HU" b="1" dirty="0"/>
            <a:t>C-2/92 The </a:t>
          </a:r>
          <a:r>
            <a:rPr lang="hu-HU" b="1" dirty="0" err="1"/>
            <a:t>Queen</a:t>
          </a:r>
          <a:r>
            <a:rPr lang="hu-HU" b="1" dirty="0"/>
            <a:t> v. </a:t>
          </a:r>
          <a:r>
            <a:rPr lang="hu-HU" b="1" dirty="0" err="1"/>
            <a:t>Ministry</a:t>
          </a:r>
          <a:r>
            <a:rPr lang="hu-HU" b="1" dirty="0"/>
            <a:t> of  </a:t>
          </a:r>
          <a:r>
            <a:rPr lang="hu-HU" b="1" dirty="0" err="1"/>
            <a:t>Agriculture</a:t>
          </a:r>
          <a:r>
            <a:rPr lang="hu-HU" b="1" dirty="0"/>
            <a:t>, </a:t>
          </a:r>
          <a:r>
            <a:rPr lang="hu-HU" b="1" dirty="0" err="1"/>
            <a:t>Fisheries</a:t>
          </a:r>
          <a:r>
            <a:rPr lang="hu-HU" b="1" dirty="0"/>
            <a:t> and </a:t>
          </a:r>
          <a:r>
            <a:rPr lang="hu-HU" b="1" dirty="0" err="1"/>
            <a:t>Food</a:t>
          </a:r>
          <a:r>
            <a:rPr lang="hu-HU" b="1" dirty="0"/>
            <a:t>, ex parte Dennis </a:t>
          </a:r>
          <a:r>
            <a:rPr lang="hu-HU" b="1" dirty="0" err="1"/>
            <a:t>Clifford</a:t>
          </a:r>
          <a:r>
            <a:rPr lang="hu-HU" b="1" dirty="0"/>
            <a:t> </a:t>
          </a:r>
          <a:r>
            <a:rPr lang="hu-HU" b="1" dirty="0" err="1"/>
            <a:t>Bostock</a:t>
          </a:r>
          <a:r>
            <a:rPr lang="hu-HU" b="1" dirty="0"/>
            <a:t> (1994)</a:t>
          </a:r>
        </a:p>
      </dgm:t>
    </dgm:pt>
    <dgm:pt modelId="{F74A1D2D-9623-447B-8FCF-B1DA8989957D}" type="parTrans" cxnId="{10337396-CA8E-4628-B163-153D92452852}">
      <dgm:prSet/>
      <dgm:spPr/>
      <dgm:t>
        <a:bodyPr/>
        <a:lstStyle/>
        <a:p>
          <a:endParaRPr lang="hu-HU"/>
        </a:p>
      </dgm:t>
    </dgm:pt>
    <dgm:pt modelId="{8E935347-215D-467E-943E-7315E3C47262}" type="sibTrans" cxnId="{10337396-CA8E-4628-B163-153D92452852}">
      <dgm:prSet/>
      <dgm:spPr/>
      <dgm:t>
        <a:bodyPr/>
        <a:lstStyle/>
        <a:p>
          <a:endParaRPr lang="hu-HU"/>
        </a:p>
      </dgm:t>
    </dgm:pt>
    <dgm:pt modelId="{3E6F9F4C-8F70-4D3B-9938-E65D142BC1AA}" type="pres">
      <dgm:prSet presAssocID="{16427496-16F5-440D-81E0-BC46C046A731}" presName="linear" presStyleCnt="0">
        <dgm:presLayoutVars>
          <dgm:animLvl val="lvl"/>
          <dgm:resizeHandles val="exact"/>
        </dgm:presLayoutVars>
      </dgm:prSet>
      <dgm:spPr/>
      <dgm:t>
        <a:bodyPr/>
        <a:lstStyle/>
        <a:p>
          <a:endParaRPr lang="hu-HU"/>
        </a:p>
      </dgm:t>
    </dgm:pt>
    <dgm:pt modelId="{E711F884-0D03-46AF-B556-03184A8A570D}" type="pres">
      <dgm:prSet presAssocID="{F4095D4F-D338-4EA8-AA21-40206F6A343D}" presName="parentText" presStyleLbl="node1" presStyleIdx="0" presStyleCnt="1" custLinFactNeighborX="1716" custLinFactNeighborY="65606">
        <dgm:presLayoutVars>
          <dgm:chMax val="0"/>
          <dgm:bulletEnabled val="1"/>
        </dgm:presLayoutVars>
      </dgm:prSet>
      <dgm:spPr/>
      <dgm:t>
        <a:bodyPr/>
        <a:lstStyle/>
        <a:p>
          <a:endParaRPr lang="hu-HU"/>
        </a:p>
      </dgm:t>
    </dgm:pt>
  </dgm:ptLst>
  <dgm:cxnLst>
    <dgm:cxn modelId="{10337396-CA8E-4628-B163-153D92452852}" srcId="{16427496-16F5-440D-81E0-BC46C046A731}" destId="{F4095D4F-D338-4EA8-AA21-40206F6A343D}" srcOrd="0" destOrd="0" parTransId="{F74A1D2D-9623-447B-8FCF-B1DA8989957D}" sibTransId="{8E935347-215D-467E-943E-7315E3C47262}"/>
    <dgm:cxn modelId="{E26BE7DD-A9E4-4361-992F-9B1BBA39B4E9}" type="presOf" srcId="{16427496-16F5-440D-81E0-BC46C046A731}" destId="{3E6F9F4C-8F70-4D3B-9938-E65D142BC1AA}" srcOrd="0" destOrd="0" presId="urn:microsoft.com/office/officeart/2005/8/layout/vList2"/>
    <dgm:cxn modelId="{7F8FD11D-9CAB-4AD6-8DA8-6A7688332095}" type="presOf" srcId="{F4095D4F-D338-4EA8-AA21-40206F6A343D}" destId="{E711F884-0D03-46AF-B556-03184A8A570D}" srcOrd="0" destOrd="0" presId="urn:microsoft.com/office/officeart/2005/8/layout/vList2"/>
    <dgm:cxn modelId="{DE0AA3C5-84BC-4D43-9539-D10291E4C46A}" type="presParOf" srcId="{3E6F9F4C-8F70-4D3B-9938-E65D142BC1AA}" destId="{E711F884-0D03-46AF-B556-03184A8A570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27496-16F5-440D-81E0-BC46C046A731}"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hu-HU"/>
        </a:p>
      </dgm:t>
    </dgm:pt>
    <dgm:pt modelId="{F4095D4F-D338-4EA8-AA21-40206F6A343D}">
      <dgm:prSet/>
      <dgm:spPr/>
      <dgm:t>
        <a:bodyPr/>
        <a:lstStyle/>
        <a:p>
          <a:pPr rtl="0"/>
          <a:r>
            <a:rPr lang="hu-HU" b="1" dirty="0"/>
            <a:t>C-2/92 The </a:t>
          </a:r>
          <a:r>
            <a:rPr lang="hu-HU" b="1" dirty="0" err="1"/>
            <a:t>Queen</a:t>
          </a:r>
          <a:r>
            <a:rPr lang="hu-HU" b="1" dirty="0"/>
            <a:t> v. </a:t>
          </a:r>
          <a:r>
            <a:rPr lang="hu-HU" b="1" dirty="0" err="1"/>
            <a:t>Ministry</a:t>
          </a:r>
          <a:r>
            <a:rPr lang="hu-HU" b="1" dirty="0"/>
            <a:t> of  </a:t>
          </a:r>
          <a:r>
            <a:rPr lang="hu-HU" b="1" dirty="0" err="1"/>
            <a:t>Agriculture</a:t>
          </a:r>
          <a:r>
            <a:rPr lang="hu-HU" b="1" dirty="0"/>
            <a:t>, </a:t>
          </a:r>
          <a:r>
            <a:rPr lang="hu-HU" b="1" dirty="0" err="1"/>
            <a:t>Fisheries</a:t>
          </a:r>
          <a:r>
            <a:rPr lang="hu-HU" b="1" dirty="0"/>
            <a:t> and </a:t>
          </a:r>
          <a:r>
            <a:rPr lang="hu-HU" b="1" dirty="0" err="1"/>
            <a:t>Food</a:t>
          </a:r>
          <a:r>
            <a:rPr lang="hu-HU" b="1" dirty="0"/>
            <a:t>, ex parte Dennis </a:t>
          </a:r>
          <a:r>
            <a:rPr lang="hu-HU" b="1" dirty="0" err="1"/>
            <a:t>Clifford</a:t>
          </a:r>
          <a:r>
            <a:rPr lang="hu-HU" b="1" dirty="0"/>
            <a:t> </a:t>
          </a:r>
          <a:r>
            <a:rPr lang="hu-HU" b="1" dirty="0" err="1"/>
            <a:t>Bostock</a:t>
          </a:r>
          <a:r>
            <a:rPr lang="hu-HU" b="1" dirty="0"/>
            <a:t> (1994)</a:t>
          </a:r>
        </a:p>
      </dgm:t>
    </dgm:pt>
    <dgm:pt modelId="{F74A1D2D-9623-447B-8FCF-B1DA8989957D}" type="parTrans" cxnId="{10337396-CA8E-4628-B163-153D92452852}">
      <dgm:prSet/>
      <dgm:spPr/>
      <dgm:t>
        <a:bodyPr/>
        <a:lstStyle/>
        <a:p>
          <a:endParaRPr lang="hu-HU"/>
        </a:p>
      </dgm:t>
    </dgm:pt>
    <dgm:pt modelId="{8E935347-215D-467E-943E-7315E3C47262}" type="sibTrans" cxnId="{10337396-CA8E-4628-B163-153D92452852}">
      <dgm:prSet/>
      <dgm:spPr/>
      <dgm:t>
        <a:bodyPr/>
        <a:lstStyle/>
        <a:p>
          <a:endParaRPr lang="hu-HU"/>
        </a:p>
      </dgm:t>
    </dgm:pt>
    <dgm:pt modelId="{3E6F9F4C-8F70-4D3B-9938-E65D142BC1AA}" type="pres">
      <dgm:prSet presAssocID="{16427496-16F5-440D-81E0-BC46C046A731}" presName="linear" presStyleCnt="0">
        <dgm:presLayoutVars>
          <dgm:animLvl val="lvl"/>
          <dgm:resizeHandles val="exact"/>
        </dgm:presLayoutVars>
      </dgm:prSet>
      <dgm:spPr/>
      <dgm:t>
        <a:bodyPr/>
        <a:lstStyle/>
        <a:p>
          <a:endParaRPr lang="hu-HU"/>
        </a:p>
      </dgm:t>
    </dgm:pt>
    <dgm:pt modelId="{E711F884-0D03-46AF-B556-03184A8A570D}" type="pres">
      <dgm:prSet presAssocID="{F4095D4F-D338-4EA8-AA21-40206F6A343D}" presName="parentText" presStyleLbl="node1" presStyleIdx="0" presStyleCnt="1" custLinFactNeighborX="1184" custLinFactNeighborY="42294">
        <dgm:presLayoutVars>
          <dgm:chMax val="0"/>
          <dgm:bulletEnabled val="1"/>
        </dgm:presLayoutVars>
      </dgm:prSet>
      <dgm:spPr/>
      <dgm:t>
        <a:bodyPr/>
        <a:lstStyle/>
        <a:p>
          <a:endParaRPr lang="hu-HU"/>
        </a:p>
      </dgm:t>
    </dgm:pt>
  </dgm:ptLst>
  <dgm:cxnLst>
    <dgm:cxn modelId="{10337396-CA8E-4628-B163-153D92452852}" srcId="{16427496-16F5-440D-81E0-BC46C046A731}" destId="{F4095D4F-D338-4EA8-AA21-40206F6A343D}" srcOrd="0" destOrd="0" parTransId="{F74A1D2D-9623-447B-8FCF-B1DA8989957D}" sibTransId="{8E935347-215D-467E-943E-7315E3C47262}"/>
    <dgm:cxn modelId="{EA7A36AF-422A-40B3-B9AC-AEB1F5B64F1C}" type="presOf" srcId="{16427496-16F5-440D-81E0-BC46C046A731}" destId="{3E6F9F4C-8F70-4D3B-9938-E65D142BC1AA}" srcOrd="0" destOrd="0" presId="urn:microsoft.com/office/officeart/2005/8/layout/vList2"/>
    <dgm:cxn modelId="{D03606D8-E725-4FE7-89D6-30EF04A9E482}" type="presOf" srcId="{F4095D4F-D338-4EA8-AA21-40206F6A343D}" destId="{E711F884-0D03-46AF-B556-03184A8A570D}" srcOrd="0" destOrd="0" presId="urn:microsoft.com/office/officeart/2005/8/layout/vList2"/>
    <dgm:cxn modelId="{96C78E2B-6787-4DDE-9930-FDA4A8DCA645}" type="presParOf" srcId="{3E6F9F4C-8F70-4D3B-9938-E65D142BC1AA}" destId="{E711F884-0D03-46AF-B556-03184A8A570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F9CC6-E312-4A96-9CB6-1A4AA1A20AAB}">
      <dsp:nvSpPr>
        <dsp:cNvPr id="0" name=""/>
        <dsp:cNvSpPr/>
      </dsp:nvSpPr>
      <dsp:spPr>
        <a:xfrm>
          <a:off x="0" y="646349"/>
          <a:ext cx="9145016" cy="3216512"/>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755" tIns="145796" rIns="709755" bIns="113792" numCol="1" spcCol="1270" anchor="t" anchorCtr="0">
          <a:noAutofit/>
        </a:bodyPr>
        <a:lstStyle/>
        <a:p>
          <a:pPr marL="171450" lvl="1" indent="-171450" algn="just" defTabSz="711200">
            <a:lnSpc>
              <a:spcPct val="90000"/>
            </a:lnSpc>
            <a:spcBef>
              <a:spcPct val="0"/>
            </a:spcBef>
            <a:spcAft>
              <a:spcPct val="15000"/>
            </a:spcAft>
            <a:buChar char="••"/>
          </a:pPr>
          <a:r>
            <a:rPr lang="hu-HU" sz="1600" kern="1200" dirty="0"/>
            <a:t>A bizottság 1969. február 12.-i 69/71/EGK határozatában felhatalmazta a tagállamokat, hogy a közös piacon felhalmozódott vajfelesleg eladását vajkuponok kibocsátásával segítse.</a:t>
          </a:r>
        </a:p>
        <a:p>
          <a:pPr marL="171450" lvl="1" indent="-171450" algn="just" defTabSz="711200">
            <a:lnSpc>
              <a:spcPct val="90000"/>
            </a:lnSpc>
            <a:spcBef>
              <a:spcPct val="0"/>
            </a:spcBef>
            <a:spcAft>
              <a:spcPct val="15000"/>
            </a:spcAft>
            <a:buChar char="••"/>
          </a:pPr>
          <a:r>
            <a:rPr lang="hu-HU" sz="1600" kern="1200" dirty="0"/>
            <a:t>A szociális ellátásra jogosultak a kuponokkal a vajat olcsóbban vásárolhatták meg.</a:t>
          </a:r>
        </a:p>
        <a:p>
          <a:pPr marL="171450" lvl="1" indent="-171450" algn="just" defTabSz="711200">
            <a:lnSpc>
              <a:spcPct val="90000"/>
            </a:lnSpc>
            <a:spcBef>
              <a:spcPct val="0"/>
            </a:spcBef>
            <a:spcAft>
              <a:spcPct val="15000"/>
            </a:spcAft>
            <a:buChar char="••"/>
          </a:pPr>
          <a:r>
            <a:rPr lang="hu-HU" sz="1600" kern="1200" dirty="0" err="1"/>
            <a:t>Ulm</a:t>
          </a:r>
          <a:r>
            <a:rPr lang="hu-HU" sz="1600" kern="1200" dirty="0"/>
            <a:t> városában kibocsátott kuponokra ráírták a jogosultak nevét.</a:t>
          </a:r>
        </a:p>
        <a:p>
          <a:pPr marL="171450" lvl="1" indent="-171450" algn="just" defTabSz="711200">
            <a:lnSpc>
              <a:spcPct val="90000"/>
            </a:lnSpc>
            <a:spcBef>
              <a:spcPct val="0"/>
            </a:spcBef>
            <a:spcAft>
              <a:spcPct val="15000"/>
            </a:spcAft>
            <a:buChar char="••"/>
          </a:pPr>
          <a:r>
            <a:rPr lang="hu-HU" sz="1600" kern="1200" dirty="0"/>
            <a:t>Erich </a:t>
          </a:r>
          <a:r>
            <a:rPr lang="hu-HU" sz="1600" kern="1200" dirty="0" err="1"/>
            <a:t>Stauder</a:t>
          </a:r>
          <a:r>
            <a:rPr lang="hu-HU" sz="1600" kern="1200" dirty="0"/>
            <a:t>, aki szociális ellátásra jogosultként vajkuponban részesült, és </a:t>
          </a:r>
          <a:r>
            <a:rPr lang="hu-HU" sz="1600" kern="1200" dirty="0" err="1"/>
            <a:t>Ulm</a:t>
          </a:r>
          <a:r>
            <a:rPr lang="hu-HU" sz="1600" kern="1200" dirty="0"/>
            <a:t> városa ellen pert indított, sérelmezve azt, hogy a város megsérti az emberi jogait azáltal, hogy nevének felfedése kötelező. </a:t>
          </a:r>
        </a:p>
        <a:p>
          <a:pPr marL="171450" lvl="1" indent="-171450" algn="just" defTabSz="711200">
            <a:lnSpc>
              <a:spcPct val="90000"/>
            </a:lnSpc>
            <a:spcBef>
              <a:spcPct val="0"/>
            </a:spcBef>
            <a:spcAft>
              <a:spcPct val="15000"/>
            </a:spcAft>
            <a:buChar char="••"/>
          </a:pPr>
          <a:r>
            <a:rPr lang="hu-HU" sz="1600" kern="1200" dirty="0"/>
            <a:t>Az Európai Bíróság a határozat különböző hivatalos nyelvi változatait összehasonlította és megállapította, hogy a határozat 4. cikkét másként fordították le a különböző nyelvi változatokban. </a:t>
          </a:r>
        </a:p>
        <a:p>
          <a:pPr marL="171450" lvl="1" indent="-171450" algn="just" defTabSz="711200">
            <a:lnSpc>
              <a:spcPct val="90000"/>
            </a:lnSpc>
            <a:spcBef>
              <a:spcPct val="0"/>
            </a:spcBef>
            <a:spcAft>
              <a:spcPct val="15000"/>
            </a:spcAft>
            <a:buChar char="••"/>
          </a:pPr>
          <a:r>
            <a:rPr lang="hu-HU" sz="1600" kern="1200" dirty="0"/>
            <a:t>Míg a tagállamok változatában „a nevüket megjelölő utalvány” szerepel, addig a német nyelvű változatban „személyüket azonosító utalvány” kifejezés szerepel.</a:t>
          </a:r>
        </a:p>
      </dsp:txBody>
      <dsp:txXfrm>
        <a:off x="0" y="646349"/>
        <a:ext cx="9145016" cy="3216512"/>
      </dsp:txXfrm>
    </dsp:sp>
    <dsp:sp modelId="{1F7C9FF1-35C2-4FA2-9E1F-47EED70676B8}">
      <dsp:nvSpPr>
        <dsp:cNvPr id="0" name=""/>
        <dsp:cNvSpPr/>
      </dsp:nvSpPr>
      <dsp:spPr>
        <a:xfrm flipH="1">
          <a:off x="72872" y="0"/>
          <a:ext cx="2916720" cy="542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62" tIns="0" rIns="241962" bIns="0" numCol="1" spcCol="1270" anchor="ctr" anchorCtr="0">
          <a:noAutofit/>
        </a:bodyPr>
        <a:lstStyle/>
        <a:p>
          <a:pPr lvl="0" algn="l" defTabSz="711200">
            <a:lnSpc>
              <a:spcPct val="90000"/>
            </a:lnSpc>
            <a:spcBef>
              <a:spcPct val="0"/>
            </a:spcBef>
            <a:spcAft>
              <a:spcPct val="35000"/>
            </a:spcAft>
          </a:pPr>
          <a:r>
            <a:rPr lang="hu-HU" sz="1600" b="1" kern="1200">
              <a:latin typeface="+mj-lt"/>
            </a:rPr>
            <a:t>29/96. sz. Stauder-ügy</a:t>
          </a:r>
          <a:endParaRPr lang="hu-HU" sz="1600" b="1" kern="1200" dirty="0"/>
        </a:p>
      </dsp:txBody>
      <dsp:txXfrm>
        <a:off x="99363" y="26491"/>
        <a:ext cx="2863738" cy="489698"/>
      </dsp:txXfrm>
    </dsp:sp>
    <dsp:sp modelId="{2DCCE3C4-7963-4B3C-8748-0DF6F2316C6E}">
      <dsp:nvSpPr>
        <dsp:cNvPr id="0" name=""/>
        <dsp:cNvSpPr/>
      </dsp:nvSpPr>
      <dsp:spPr>
        <a:xfrm flipH="1" flipV="1">
          <a:off x="8961658" y="5366504"/>
          <a:ext cx="182717" cy="71974"/>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8C854-244E-4711-B65E-E86F790326B5}">
      <dsp:nvSpPr>
        <dsp:cNvPr id="0" name=""/>
        <dsp:cNvSpPr/>
      </dsp:nvSpPr>
      <dsp:spPr>
        <a:xfrm>
          <a:off x="0" y="3528392"/>
          <a:ext cx="8774186" cy="190367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62" tIns="0" rIns="241962" bIns="0" numCol="1" spcCol="1270" anchor="ctr" anchorCtr="0">
          <a:noAutofit/>
        </a:bodyPr>
        <a:lstStyle/>
        <a:p>
          <a:pPr lvl="0" algn="just" defTabSz="711200">
            <a:lnSpc>
              <a:spcPct val="90000"/>
            </a:lnSpc>
            <a:spcBef>
              <a:spcPct val="0"/>
            </a:spcBef>
            <a:spcAft>
              <a:spcPct val="35000"/>
            </a:spcAft>
          </a:pPr>
          <a:r>
            <a:rPr lang="hu-HU" sz="1600" b="1" kern="1200" dirty="0"/>
            <a:t>Ítélet: </a:t>
          </a:r>
          <a:r>
            <a:rPr lang="hu-HU" sz="1600" kern="1200" dirty="0"/>
            <a:t>Az Európai Bíróság megállapította, hogy a valamennyi tagállamhoz címzett határozat esetén a határozatokat az egységes alkalmazás és egységes értelmezés érdekében az összes nyelvi változat figyelembevételével kell értelmezni. A Bíróság az alapvető jogok szempontjából azt a döntést hozta, hogy „a vitatott rendelkezés nem tartalmaz olyan elemet, amely megkérdőjelezhetné a személyek alapvető jogait, amely jogok a közösségi jog általános elveinek részét képezik, és amelyek tiszteletben tartását a Bíróság biztosítja.”</a:t>
          </a:r>
        </a:p>
      </dsp:txBody>
      <dsp:txXfrm>
        <a:off x="92930" y="3621322"/>
        <a:ext cx="8588326" cy="1717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D87A8-0F5E-4CC3-8158-863F9812F9B6}">
      <dsp:nvSpPr>
        <dsp:cNvPr id="0" name=""/>
        <dsp:cNvSpPr/>
      </dsp:nvSpPr>
      <dsp:spPr>
        <a:xfrm>
          <a:off x="0" y="0"/>
          <a:ext cx="6192705" cy="5596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hu-HU" sz="2000" b="1" kern="1200" dirty="0"/>
            <a:t>11/70. sz. </a:t>
          </a:r>
          <a:r>
            <a:rPr lang="hu-HU" sz="2000" b="1" kern="1200" dirty="0" err="1"/>
            <a:t>Internationale</a:t>
          </a:r>
          <a:r>
            <a:rPr lang="hu-HU" sz="2000" b="1" kern="1200" dirty="0"/>
            <a:t> </a:t>
          </a:r>
          <a:r>
            <a:rPr lang="hu-HU" sz="2000" b="1" kern="1200" dirty="0" err="1"/>
            <a:t>Handelsgesellchaft</a:t>
          </a:r>
          <a:r>
            <a:rPr lang="hu-HU" sz="2000" b="1" kern="1200" dirty="0"/>
            <a:t> ügy</a:t>
          </a:r>
        </a:p>
      </dsp:txBody>
      <dsp:txXfrm>
        <a:off x="27322" y="27322"/>
        <a:ext cx="6138061" cy="505051"/>
      </dsp:txXfrm>
    </dsp:sp>
    <dsp:sp modelId="{1426B7AF-28C0-43CF-B3A5-C27A4B08F313}">
      <dsp:nvSpPr>
        <dsp:cNvPr id="0" name=""/>
        <dsp:cNvSpPr/>
      </dsp:nvSpPr>
      <dsp:spPr>
        <a:xfrm>
          <a:off x="0" y="724087"/>
          <a:ext cx="8784976" cy="3051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23"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hu-HU" sz="1800" b="0" kern="1200" dirty="0"/>
            <a:t>A tényállás szerint </a:t>
          </a:r>
          <a:r>
            <a:rPr lang="hu-HU" sz="1800" b="0" kern="1200" dirty="0" err="1"/>
            <a:t>Internationale</a:t>
          </a:r>
          <a:r>
            <a:rPr lang="hu-HU" sz="1800" b="0" kern="1200" dirty="0"/>
            <a:t> </a:t>
          </a:r>
          <a:r>
            <a:rPr lang="hu-HU" sz="1800" b="0" kern="1200" dirty="0" err="1"/>
            <a:t>Handelsgesellchaft</a:t>
          </a:r>
          <a:r>
            <a:rPr lang="hu-HU" sz="1800" b="0" kern="1200" dirty="0"/>
            <a:t> </a:t>
          </a:r>
          <a:r>
            <a:rPr lang="hu-HU" sz="1800" b="0" kern="1200" dirty="0" err="1"/>
            <a:t>mbH</a:t>
          </a:r>
          <a:r>
            <a:rPr lang="hu-HU" sz="1800" b="0" kern="1200" dirty="0"/>
            <a:t> kukoricaliszt exportjára kapott engedélyt, amely 1967. december 31-én járt le, mivel azonban az exportot teljes egészében nem teljesítették  a határidőig, a közösségi rendeletek szerint a megfizetett óvadék egy részét lefoglalták.</a:t>
          </a:r>
        </a:p>
        <a:p>
          <a:pPr marL="171450" lvl="1" indent="-171450" algn="just" defTabSz="800100">
            <a:lnSpc>
              <a:spcPct val="90000"/>
            </a:lnSpc>
            <a:spcBef>
              <a:spcPct val="0"/>
            </a:spcBef>
            <a:spcAft>
              <a:spcPct val="20000"/>
            </a:spcAft>
            <a:buChar char="••"/>
          </a:pPr>
          <a:r>
            <a:rPr lang="hu-HU" sz="1800" b="0" kern="1200" dirty="0"/>
            <a:t>Az ügyben a cég a gabonafélék piacának közös szervezéséről szóló 120/67/EGK tanácsi rendelet, valamint a gabona, gabona alapú termékek, a rizs, a rizstörmelékek, és rizs alapú termékek import- és exportengedélyeiről szóló 473/67/EGK bizottsági rendeletek által előírt exportengedélyek és óvadékok rendszerének érvényességét vitatta a német bíróság előtt.</a:t>
          </a:r>
        </a:p>
        <a:p>
          <a:pPr marL="171450" lvl="1" indent="-171450" algn="just" defTabSz="800100">
            <a:lnSpc>
              <a:spcPct val="90000"/>
            </a:lnSpc>
            <a:spcBef>
              <a:spcPct val="0"/>
            </a:spcBef>
            <a:spcAft>
              <a:spcPct val="20000"/>
            </a:spcAft>
            <a:buChar char="••"/>
          </a:pPr>
          <a:r>
            <a:rPr lang="hu-HU" sz="1800" b="0" kern="1200" dirty="0"/>
            <a:t>Az Európai Bírósághoz intézett kérdés az volt, hogy a rendelkezésekben előírt óvadékfizetési kötelezettség sért-e olyan alapvető jogokat, amelyek tiszteletben tartását a Közösségi jogrendszernek biztosítani kell.</a:t>
          </a:r>
        </a:p>
      </dsp:txBody>
      <dsp:txXfrm>
        <a:off x="0" y="724087"/>
        <a:ext cx="8784976" cy="3051854"/>
      </dsp:txXfrm>
    </dsp:sp>
    <dsp:sp modelId="{C649EB89-5CC4-46E8-AB6F-EF343F28DF08}">
      <dsp:nvSpPr>
        <dsp:cNvPr id="0" name=""/>
        <dsp:cNvSpPr/>
      </dsp:nvSpPr>
      <dsp:spPr>
        <a:xfrm>
          <a:off x="0" y="3940333"/>
          <a:ext cx="8784976" cy="13162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hu-HU" sz="1600" b="0" kern="1200" dirty="0"/>
            <a:t>Az Európai Bíróság megismételte a </a:t>
          </a:r>
          <a:r>
            <a:rPr lang="hu-HU" sz="1600" b="0" kern="1200" dirty="0" err="1"/>
            <a:t>Staudel-ügyben</a:t>
          </a:r>
          <a:r>
            <a:rPr lang="hu-HU" sz="1600" b="0" kern="1200" dirty="0"/>
            <a:t> kifejtetteket, vagyis „az alapvető jogok – ahogyan egy tagállam alkotmányában vagy alkotmányos szerkezetének az elveiben megfogalmazzák – tiszteletben tartása azon általános jogelvek szerves részét képezi, amelyek tiszteletben tartását a Bíróság biztosítja”, továbbá „az alapvető jogok megsértésére való hivatkozás nem érintheti a Közösség egy jogi aktusának az érvényességét vagy a hatályát az adott tagállam területén”.</a:t>
          </a:r>
          <a:endParaRPr lang="hu-HU" sz="1600" kern="1200" dirty="0"/>
        </a:p>
      </dsp:txBody>
      <dsp:txXfrm>
        <a:off x="64254" y="4004587"/>
        <a:ext cx="8656468" cy="1187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8EFD3-BFD3-4C52-BAAF-E89AFEFB07DA}">
      <dsp:nvSpPr>
        <dsp:cNvPr id="0" name=""/>
        <dsp:cNvSpPr/>
      </dsp:nvSpPr>
      <dsp:spPr>
        <a:xfrm>
          <a:off x="0" y="387556"/>
          <a:ext cx="8784976" cy="5129675"/>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12" tIns="158793" rIns="681812" bIns="128016" numCol="1" spcCol="1270" anchor="t" anchorCtr="0">
          <a:noAutofit/>
        </a:bodyPr>
        <a:lstStyle/>
        <a:p>
          <a:pPr marL="177800" lvl="1" indent="-177800" algn="just" defTabSz="800100">
            <a:lnSpc>
              <a:spcPct val="90000"/>
            </a:lnSpc>
            <a:spcBef>
              <a:spcPct val="0"/>
            </a:spcBef>
            <a:spcAft>
              <a:spcPct val="15000"/>
            </a:spcAft>
            <a:buChar char="••"/>
          </a:pPr>
          <a:r>
            <a:rPr lang="hu-HU" sz="1800" kern="1200" dirty="0"/>
            <a:t>A </a:t>
          </a:r>
          <a:r>
            <a:rPr lang="hu-HU" sz="1800" kern="1200" dirty="0" err="1"/>
            <a:t>Nold</a:t>
          </a:r>
          <a:r>
            <a:rPr lang="hu-HU" sz="1800" kern="1200" dirty="0"/>
            <a:t> vállalkozás kérte a Ruhr-vidéki széneladási iroda üzleti szabályainak engedélyezéséről szóló bizottsági határozat megsemmisítését az Európai Bíróságtól, ugyanis a társaság szerint a határozat felhatalmazta a Ruhr-vidéki széneladási irodát arra, hogy a szén közvetlen szállítását olyan két évre szóló szerződések megkötésétől tegye függővé, amelyek évente legalább 6.000 tonna szén vásárlását irányozzák elő.</a:t>
          </a:r>
        </a:p>
        <a:p>
          <a:pPr marL="177800" lvl="1" indent="-177800" algn="just" defTabSz="800100">
            <a:lnSpc>
              <a:spcPct val="90000"/>
            </a:lnSpc>
            <a:spcBef>
              <a:spcPct val="0"/>
            </a:spcBef>
            <a:spcAft>
              <a:spcPct val="15000"/>
            </a:spcAft>
            <a:buChar char="••"/>
          </a:pPr>
          <a:r>
            <a:rPr lang="hu-HU" sz="1800" kern="1200" dirty="0"/>
            <a:t>A felperes szerint ez a mennyiségi előírás kiszorítja nagykereskedői pozíciójából, sérti a tulajdonhoz való jogot, továbbá sérti a vállalkozás szabad gyakorlásának jogát, holott ezeket a Német Szövetségi Köztársaság alaptörvénye, a többi tagállam alkotmánya és a különböző nemzetközi szerződések (pl. európai egyezmény) védelembe részesítik.</a:t>
          </a:r>
        </a:p>
        <a:p>
          <a:pPr marL="177800" lvl="1" indent="-177800" algn="just" defTabSz="800100">
            <a:lnSpc>
              <a:spcPct val="90000"/>
            </a:lnSpc>
            <a:spcBef>
              <a:spcPct val="0"/>
            </a:spcBef>
            <a:spcAft>
              <a:spcPct val="15000"/>
            </a:spcAft>
            <a:buChar char="••"/>
          </a:pPr>
          <a:r>
            <a:rPr lang="hu-HU" sz="1800" kern="1200" dirty="0"/>
            <a:t>Az Európai Bíróság a keresetet megalapozatlanság miatt visszautasította, de  általános érvénnyel kimondta, hogy a Bíróság kötelessége, hogy a tagállamok közös alkotmányos hagyományaiból merítsen, és nem engedheti meg, hogy az ezen tagállamok alkotmányai által elismert és biztosított alapvető jogokkal össze nem egyeztethető intézkedések jogosnak minősüljenek”, továbbá, hogy „az emberi jogok védelmére vonatkozó nemzetközi szerződések, amelyekhez a tagállamok csatlakoztak, olyan iránymutatásokat tartalmaznak, amelyeket a közösségi jog keretében szükséges számításba venni, és így ezen elvek fényében kell a felperes kifogásait értékelni.”</a:t>
          </a:r>
        </a:p>
      </dsp:txBody>
      <dsp:txXfrm>
        <a:off x="0" y="387556"/>
        <a:ext cx="8784976" cy="5129675"/>
      </dsp:txXfrm>
    </dsp:sp>
    <dsp:sp modelId="{9324CA72-DDA3-48C7-A917-2420DD2A8120}">
      <dsp:nvSpPr>
        <dsp:cNvPr id="0" name=""/>
        <dsp:cNvSpPr/>
      </dsp:nvSpPr>
      <dsp:spPr>
        <a:xfrm>
          <a:off x="0" y="0"/>
          <a:ext cx="4718375" cy="450441"/>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hu-HU" sz="2400" kern="1200" dirty="0"/>
            <a:t>4/73. sz. </a:t>
          </a:r>
          <a:r>
            <a:rPr lang="hu-HU" sz="2400" kern="1200" dirty="0" err="1"/>
            <a:t>Nold-ügy</a:t>
          </a:r>
          <a:endParaRPr lang="hu-HU" sz="2400" kern="1200" dirty="0"/>
        </a:p>
      </dsp:txBody>
      <dsp:txXfrm>
        <a:off x="21989" y="21989"/>
        <a:ext cx="4674397" cy="4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F884-0D03-46AF-B556-03184A8A570D}">
      <dsp:nvSpPr>
        <dsp:cNvPr id="0" name=""/>
        <dsp:cNvSpPr/>
      </dsp:nvSpPr>
      <dsp:spPr>
        <a:xfrm>
          <a:off x="0" y="28571"/>
          <a:ext cx="8692371" cy="6177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hu-HU" sz="1600" b="1" kern="1200" dirty="0"/>
            <a:t>C-2/92 The </a:t>
          </a:r>
          <a:r>
            <a:rPr lang="hu-HU" sz="1600" b="1" kern="1200" dirty="0" err="1"/>
            <a:t>Queen</a:t>
          </a:r>
          <a:r>
            <a:rPr lang="hu-HU" sz="1600" b="1" kern="1200" dirty="0"/>
            <a:t> v. </a:t>
          </a:r>
          <a:r>
            <a:rPr lang="hu-HU" sz="1600" b="1" kern="1200" dirty="0" err="1"/>
            <a:t>Ministry</a:t>
          </a:r>
          <a:r>
            <a:rPr lang="hu-HU" sz="1600" b="1" kern="1200" dirty="0"/>
            <a:t> of  </a:t>
          </a:r>
          <a:r>
            <a:rPr lang="hu-HU" sz="1600" b="1" kern="1200" dirty="0" err="1"/>
            <a:t>Agriculture</a:t>
          </a:r>
          <a:r>
            <a:rPr lang="hu-HU" sz="1600" b="1" kern="1200" dirty="0"/>
            <a:t>, </a:t>
          </a:r>
          <a:r>
            <a:rPr lang="hu-HU" sz="1600" b="1" kern="1200" dirty="0" err="1"/>
            <a:t>Fisheries</a:t>
          </a:r>
          <a:r>
            <a:rPr lang="hu-HU" sz="1600" b="1" kern="1200" dirty="0"/>
            <a:t> and </a:t>
          </a:r>
          <a:r>
            <a:rPr lang="hu-HU" sz="1600" b="1" kern="1200" dirty="0" err="1"/>
            <a:t>Food</a:t>
          </a:r>
          <a:r>
            <a:rPr lang="hu-HU" sz="1600" b="1" kern="1200" dirty="0"/>
            <a:t>, ex parte Dennis </a:t>
          </a:r>
          <a:r>
            <a:rPr lang="hu-HU" sz="1600" b="1" kern="1200" dirty="0" err="1"/>
            <a:t>Clifford</a:t>
          </a:r>
          <a:r>
            <a:rPr lang="hu-HU" sz="1600" b="1" kern="1200" dirty="0"/>
            <a:t> </a:t>
          </a:r>
          <a:r>
            <a:rPr lang="hu-HU" sz="1600" b="1" kern="1200" dirty="0" err="1"/>
            <a:t>Bostock</a:t>
          </a:r>
          <a:r>
            <a:rPr lang="hu-HU" sz="1600" b="1" kern="1200" dirty="0"/>
            <a:t> (1994)</a:t>
          </a:r>
        </a:p>
      </dsp:txBody>
      <dsp:txXfrm>
        <a:off x="30157" y="58728"/>
        <a:ext cx="8632057" cy="55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F884-0D03-46AF-B556-03184A8A570D}">
      <dsp:nvSpPr>
        <dsp:cNvPr id="0" name=""/>
        <dsp:cNvSpPr/>
      </dsp:nvSpPr>
      <dsp:spPr>
        <a:xfrm>
          <a:off x="0" y="28571"/>
          <a:ext cx="8692371" cy="6177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hu-HU" sz="1600" b="1" kern="1200" dirty="0"/>
            <a:t>C-2/92 The </a:t>
          </a:r>
          <a:r>
            <a:rPr lang="hu-HU" sz="1600" b="1" kern="1200" dirty="0" err="1"/>
            <a:t>Queen</a:t>
          </a:r>
          <a:r>
            <a:rPr lang="hu-HU" sz="1600" b="1" kern="1200" dirty="0"/>
            <a:t> v. </a:t>
          </a:r>
          <a:r>
            <a:rPr lang="hu-HU" sz="1600" b="1" kern="1200" dirty="0" err="1"/>
            <a:t>Ministry</a:t>
          </a:r>
          <a:r>
            <a:rPr lang="hu-HU" sz="1600" b="1" kern="1200" dirty="0"/>
            <a:t> of  </a:t>
          </a:r>
          <a:r>
            <a:rPr lang="hu-HU" sz="1600" b="1" kern="1200" dirty="0" err="1"/>
            <a:t>Agriculture</a:t>
          </a:r>
          <a:r>
            <a:rPr lang="hu-HU" sz="1600" b="1" kern="1200" dirty="0"/>
            <a:t>, </a:t>
          </a:r>
          <a:r>
            <a:rPr lang="hu-HU" sz="1600" b="1" kern="1200" dirty="0" err="1"/>
            <a:t>Fisheries</a:t>
          </a:r>
          <a:r>
            <a:rPr lang="hu-HU" sz="1600" b="1" kern="1200" dirty="0"/>
            <a:t> and </a:t>
          </a:r>
          <a:r>
            <a:rPr lang="hu-HU" sz="1600" b="1" kern="1200" dirty="0" err="1"/>
            <a:t>Food</a:t>
          </a:r>
          <a:r>
            <a:rPr lang="hu-HU" sz="1600" b="1" kern="1200" dirty="0"/>
            <a:t>, ex parte Dennis </a:t>
          </a:r>
          <a:r>
            <a:rPr lang="hu-HU" sz="1600" b="1" kern="1200" dirty="0" err="1"/>
            <a:t>Clifford</a:t>
          </a:r>
          <a:r>
            <a:rPr lang="hu-HU" sz="1600" b="1" kern="1200" dirty="0"/>
            <a:t> </a:t>
          </a:r>
          <a:r>
            <a:rPr lang="hu-HU" sz="1600" b="1" kern="1200" dirty="0" err="1"/>
            <a:t>Bostock</a:t>
          </a:r>
          <a:r>
            <a:rPr lang="hu-HU" sz="1600" b="1" kern="1200" dirty="0"/>
            <a:t> (1994)</a:t>
          </a:r>
        </a:p>
      </dsp:txBody>
      <dsp:txXfrm>
        <a:off x="30157" y="58728"/>
        <a:ext cx="8632057"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89091"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hu-HU"/>
          </a:p>
        </p:txBody>
      </p:sp>
      <p:sp>
        <p:nvSpPr>
          <p:cNvPr id="36868"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89094" name="Rectangle 6"/>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hu-HU"/>
          </a:p>
        </p:txBody>
      </p:sp>
      <p:sp>
        <p:nvSpPr>
          <p:cNvPr id="89095" name="Rectangle 7"/>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7AFDE10-B057-4073-A551-684EE9F7950A}" type="slidenum">
              <a:rPr lang="hu-HU" altLang="hu-HU"/>
              <a:pPr>
                <a:defRPr/>
              </a:pPr>
              <a:t>‹#›</a:t>
            </a:fld>
            <a:endParaRPr lang="hu-HU" altLang="hu-HU"/>
          </a:p>
        </p:txBody>
      </p:sp>
    </p:spTree>
    <p:extLst>
      <p:ext uri="{BB962C8B-B14F-4D97-AF65-F5344CB8AC3E}">
        <p14:creationId xmlns:p14="http://schemas.microsoft.com/office/powerpoint/2010/main" val="40828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7919FA1-61FC-4C2F-99AE-03A4A272CB1B}" type="slidenum">
              <a:rPr lang="hu-HU" altLang="hu-HU"/>
              <a:pPr>
                <a:defRPr/>
              </a:pPr>
              <a:t>‹#›</a:t>
            </a:fld>
            <a:endParaRPr lang="hu-HU" altLang="hu-HU"/>
          </a:p>
        </p:txBody>
      </p:sp>
    </p:spTree>
    <p:extLst>
      <p:ext uri="{BB962C8B-B14F-4D97-AF65-F5344CB8AC3E}">
        <p14:creationId xmlns:p14="http://schemas.microsoft.com/office/powerpoint/2010/main" val="202736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7D066C82-E288-49C4-B5EB-21DF4620BC16}" type="slidenum">
              <a:rPr lang="hu-HU" altLang="hu-HU"/>
              <a:pPr>
                <a:defRPr/>
              </a:pPr>
              <a:t>‹#›</a:t>
            </a:fld>
            <a:endParaRPr lang="hu-HU" altLang="hu-HU"/>
          </a:p>
        </p:txBody>
      </p:sp>
    </p:spTree>
    <p:extLst>
      <p:ext uri="{BB962C8B-B14F-4D97-AF65-F5344CB8AC3E}">
        <p14:creationId xmlns:p14="http://schemas.microsoft.com/office/powerpoint/2010/main" val="397476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FC9AFC4-FA0E-4A2E-8B42-41721765A1EC}" type="slidenum">
              <a:rPr lang="hu-HU" altLang="hu-HU"/>
              <a:pPr>
                <a:defRPr/>
              </a:pPr>
              <a:t>‹#›</a:t>
            </a:fld>
            <a:endParaRPr lang="hu-HU" altLang="hu-HU"/>
          </a:p>
        </p:txBody>
      </p:sp>
    </p:spTree>
    <p:extLst>
      <p:ext uri="{BB962C8B-B14F-4D97-AF65-F5344CB8AC3E}">
        <p14:creationId xmlns:p14="http://schemas.microsoft.com/office/powerpoint/2010/main" val="29680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64F0E550-47E0-4263-94F7-3085B80921B5}" type="slidenum">
              <a:rPr lang="hu-HU" altLang="hu-HU"/>
              <a:pPr>
                <a:defRPr/>
              </a:pPr>
              <a:t>‹#›</a:t>
            </a:fld>
            <a:endParaRPr lang="hu-HU" altLang="hu-HU"/>
          </a:p>
        </p:txBody>
      </p:sp>
    </p:spTree>
    <p:extLst>
      <p:ext uri="{BB962C8B-B14F-4D97-AF65-F5344CB8AC3E}">
        <p14:creationId xmlns:p14="http://schemas.microsoft.com/office/powerpoint/2010/main" val="68186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2CA704B-509C-4FDA-BFA2-FD8E98432980}" type="slidenum">
              <a:rPr lang="hu-HU" altLang="hu-HU"/>
              <a:pPr>
                <a:defRPr/>
              </a:pPr>
              <a:t>‹#›</a:t>
            </a:fld>
            <a:endParaRPr lang="hu-HU" altLang="hu-HU"/>
          </a:p>
        </p:txBody>
      </p:sp>
    </p:spTree>
    <p:extLst>
      <p:ext uri="{BB962C8B-B14F-4D97-AF65-F5344CB8AC3E}">
        <p14:creationId xmlns:p14="http://schemas.microsoft.com/office/powerpoint/2010/main" val="58769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C3D20ED-B299-49C9-9799-4EFDD04EC89A}" type="slidenum">
              <a:rPr lang="hu-HU" altLang="hu-HU"/>
              <a:pPr>
                <a:defRPr/>
              </a:pPr>
              <a:t>‹#›</a:t>
            </a:fld>
            <a:endParaRPr lang="hu-HU" altLang="hu-HU"/>
          </a:p>
        </p:txBody>
      </p:sp>
    </p:spTree>
    <p:extLst>
      <p:ext uri="{BB962C8B-B14F-4D97-AF65-F5344CB8AC3E}">
        <p14:creationId xmlns:p14="http://schemas.microsoft.com/office/powerpoint/2010/main" val="279017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79369FEB-8D43-4585-AE1A-394F6C789883}" type="slidenum">
              <a:rPr lang="hu-HU" altLang="hu-HU"/>
              <a:pPr>
                <a:defRPr/>
              </a:pPr>
              <a:t>‹#›</a:t>
            </a:fld>
            <a:endParaRPr lang="hu-HU" altLang="hu-HU"/>
          </a:p>
        </p:txBody>
      </p:sp>
    </p:spTree>
    <p:extLst>
      <p:ext uri="{BB962C8B-B14F-4D97-AF65-F5344CB8AC3E}">
        <p14:creationId xmlns:p14="http://schemas.microsoft.com/office/powerpoint/2010/main" val="223436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938466A9-F6BB-479A-A37E-939744A90C3C}" type="slidenum">
              <a:rPr lang="hu-HU" altLang="hu-HU"/>
              <a:pPr>
                <a:defRPr/>
              </a:pPr>
              <a:t>‹#›</a:t>
            </a:fld>
            <a:endParaRPr lang="hu-HU" altLang="hu-HU"/>
          </a:p>
        </p:txBody>
      </p:sp>
    </p:spTree>
    <p:extLst>
      <p:ext uri="{BB962C8B-B14F-4D97-AF65-F5344CB8AC3E}">
        <p14:creationId xmlns:p14="http://schemas.microsoft.com/office/powerpoint/2010/main" val="254986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8F9FFFA1-5FD4-4939-90B4-629188555E30}" type="slidenum">
              <a:rPr lang="hu-HU" altLang="hu-HU"/>
              <a:pPr>
                <a:defRPr/>
              </a:pPr>
              <a:t>‹#›</a:t>
            </a:fld>
            <a:endParaRPr lang="hu-HU" altLang="hu-HU"/>
          </a:p>
        </p:txBody>
      </p:sp>
    </p:spTree>
    <p:extLst>
      <p:ext uri="{BB962C8B-B14F-4D97-AF65-F5344CB8AC3E}">
        <p14:creationId xmlns:p14="http://schemas.microsoft.com/office/powerpoint/2010/main" val="288659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6998EE0-439A-4347-9D2E-3C1C8A170639}" type="slidenum">
              <a:rPr lang="hu-HU" altLang="hu-HU"/>
              <a:pPr>
                <a:defRPr/>
              </a:pPr>
              <a:t>‹#›</a:t>
            </a:fld>
            <a:endParaRPr lang="hu-HU" altLang="hu-HU"/>
          </a:p>
        </p:txBody>
      </p:sp>
    </p:spTree>
    <p:extLst>
      <p:ext uri="{BB962C8B-B14F-4D97-AF65-F5344CB8AC3E}">
        <p14:creationId xmlns:p14="http://schemas.microsoft.com/office/powerpoint/2010/main" val="132796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1DE253B2-16C0-41D3-A5F0-BC1FE46CF8B2}" type="slidenum">
              <a:rPr lang="hu-HU" altLang="hu-HU"/>
              <a:pPr>
                <a:defRPr/>
              </a:pPr>
              <a:t>‹#›</a:t>
            </a:fld>
            <a:endParaRPr lang="hu-HU" altLang="hu-HU"/>
          </a:p>
        </p:txBody>
      </p:sp>
    </p:spTree>
    <p:extLst>
      <p:ext uri="{BB962C8B-B14F-4D97-AF65-F5344CB8AC3E}">
        <p14:creationId xmlns:p14="http://schemas.microsoft.com/office/powerpoint/2010/main" val="360912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dirty="0"/>
              <a:t>Mintaszöveg szerkesztése</a:t>
            </a:r>
          </a:p>
          <a:p>
            <a:pPr lvl="1"/>
            <a:r>
              <a:rPr lang="hu-HU" altLang="hu-HU" dirty="0"/>
              <a:t>Második szint</a:t>
            </a:r>
          </a:p>
          <a:p>
            <a:pPr lvl="2"/>
            <a:r>
              <a:rPr lang="hu-HU" altLang="hu-HU" dirty="0"/>
              <a:t>Harmadik szint</a:t>
            </a:r>
          </a:p>
          <a:p>
            <a:pPr lvl="3"/>
            <a:r>
              <a:rPr lang="hu-HU" altLang="hu-HU" dirty="0"/>
              <a:t>Negyedik szint</a:t>
            </a:r>
          </a:p>
          <a:p>
            <a:pPr lvl="4"/>
            <a:r>
              <a:rPr lang="hu-HU" altLang="hu-HU" dirty="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64D5A0B7-BBAE-4C25-96B2-04AD5F132ADE}"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ra.europa.eu/hu/about-fundamental-rights" TargetMode="Externa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ra.europa.eu/en/photo-gallery/2012/photos-media"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fra.europa.eu/en/about-fra/structure/directo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e.int/en/web/freedom-expression/news/-/asset_publisher/thFVuWFiT2Lk/content/-seminar-human-rights-challenges-in-the-digital-age-judicial-perspectives-28-june-2019-strasbourg-european-court-of-human-rights"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ap-csf.eu/the-european-court-for-human-rights-announces-two-decisions-on-azerbaijani-activists-2/"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hr.coe.int/Pages/home.aspx?p=court/president"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origo.hu/itthon/20080610-paczolay-petert-valasztottak-az-alkotmanybirosag-elnokeve.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curia.europa.eu/arrets/TRA-DOC-HU-AVIS-C-0002-1994-200407019-05N00.htm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europarl.europa.eu/about-parliament/hu/democracy-and-human-rights/fundamental-rights-in-the-eu"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901700" y="23463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4400">
              <a:solidFill>
                <a:schemeClr val="tx2"/>
              </a:solidFill>
              <a:latin typeface="Times New Roman" pitchFamily="18" charset="0"/>
            </a:endParaRPr>
          </a:p>
        </p:txBody>
      </p:sp>
      <p:pic>
        <p:nvPicPr>
          <p:cNvPr id="5" name="Kép 1"/>
          <p:cNvPicPr>
            <a:picLocks noChangeAspect="1"/>
          </p:cNvPicPr>
          <p:nvPr/>
        </p:nvPicPr>
        <p:blipFill>
          <a:blip r:embed="rId2" cstate="print"/>
          <a:srcRect l="34082" t="8434" r="33728" b="47385"/>
          <a:stretch>
            <a:fillRect/>
          </a:stretch>
        </p:blipFill>
        <p:spPr bwMode="auto">
          <a:xfrm>
            <a:off x="7775320" y="0"/>
            <a:ext cx="1368680" cy="1307367"/>
          </a:xfrm>
          <a:prstGeom prst="ellipse">
            <a:avLst/>
          </a:prstGeom>
          <a:ln>
            <a:noFill/>
          </a:ln>
          <a:effectLst>
            <a:softEdge rad="112500"/>
          </a:effectLst>
        </p:spPr>
      </p:pic>
      <p:sp>
        <p:nvSpPr>
          <p:cNvPr id="2" name="Cím 1"/>
          <p:cNvSpPr>
            <a:spLocks noGrp="1"/>
          </p:cNvSpPr>
          <p:nvPr>
            <p:ph type="ctrTitle"/>
          </p:nvPr>
        </p:nvSpPr>
        <p:spPr/>
        <p:txBody>
          <a:bodyPr/>
          <a:lstStyle/>
          <a:p>
            <a:r>
              <a:rPr lang="hu-HU" b="1" dirty="0"/>
              <a:t>Az alapjogok védelme az Európai Unióban</a:t>
            </a:r>
          </a:p>
        </p:txBody>
      </p:sp>
      <p:sp>
        <p:nvSpPr>
          <p:cNvPr id="3" name="Téglalap 2"/>
          <p:cNvSpPr/>
          <p:nvPr/>
        </p:nvSpPr>
        <p:spPr>
          <a:xfrm>
            <a:off x="2286000" y="4437112"/>
            <a:ext cx="4572000" cy="646331"/>
          </a:xfrm>
          <a:prstGeom prst="rect">
            <a:avLst/>
          </a:prstGeom>
        </p:spPr>
        <p:txBody>
          <a:bodyPr>
            <a:spAutoFit/>
          </a:bodyPr>
          <a:lstStyle/>
          <a:p>
            <a:pPr algn="ctr"/>
            <a:r>
              <a:rPr lang="hu-HU" dirty="0">
                <a:latin typeface="+mj-lt"/>
              </a:rPr>
              <a:t>dr.  Mernyei Ákos</a:t>
            </a:r>
          </a:p>
          <a:p>
            <a:pPr algn="ctr"/>
            <a:r>
              <a:rPr lang="hu-HU" dirty="0" err="1">
                <a:latin typeface="+mj-lt"/>
              </a:rPr>
              <a:t>akos.mernyei</a:t>
            </a:r>
            <a:r>
              <a:rPr lang="hu-HU" dirty="0">
                <a:latin typeface="+mj-lt"/>
              </a:rPr>
              <a:t>@</a:t>
            </a:r>
            <a:r>
              <a:rPr lang="hu-HU" dirty="0" err="1">
                <a:latin typeface="+mj-lt"/>
              </a:rPr>
              <a:t>me.gov.hu</a:t>
            </a:r>
            <a:endParaRPr lang="hu-HU"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832" y="0"/>
            <a:ext cx="7772400" cy="1470025"/>
          </a:xfrm>
        </p:spPr>
        <p:txBody>
          <a:bodyPr/>
          <a:lstStyle/>
          <a:p>
            <a:r>
              <a:rPr lang="hu-HU" b="1" dirty="0"/>
              <a:t>A Bíróság esetjoga</a:t>
            </a:r>
            <a:endParaRPr lang="en-US" b="1" dirty="0"/>
          </a:p>
        </p:txBody>
      </p:sp>
      <p:sp>
        <p:nvSpPr>
          <p:cNvPr id="4" name="Szövegdoboz 3"/>
          <p:cNvSpPr txBox="1"/>
          <p:nvPr/>
        </p:nvSpPr>
        <p:spPr>
          <a:xfrm>
            <a:off x="755576" y="1772816"/>
            <a:ext cx="7992888" cy="1323439"/>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Megállapíthatjuk, hogy az Európai Bíróságnak az alapvető jogok területén kialakított ítélkezési gyakorlata megkerülhetetlen kötelezettséggé tette mind az uniós jogalkotás, mind az uniós jog alkalmazása során az alapvető jogok tiszteletben tartását.</a:t>
            </a:r>
          </a:p>
        </p:txBody>
      </p:sp>
      <p:sp>
        <p:nvSpPr>
          <p:cNvPr id="6" name="Szövegdoboz 5"/>
          <p:cNvSpPr txBox="1"/>
          <p:nvPr/>
        </p:nvSpPr>
        <p:spPr>
          <a:xfrm>
            <a:off x="2195736" y="6269335"/>
            <a:ext cx="3121367" cy="246221"/>
          </a:xfrm>
          <a:prstGeom prst="rect">
            <a:avLst/>
          </a:prstGeom>
          <a:noFill/>
        </p:spPr>
        <p:txBody>
          <a:bodyPr wrap="none" rtlCol="0">
            <a:spAutoFit/>
          </a:bodyPr>
          <a:lstStyle/>
          <a:p>
            <a:r>
              <a:rPr lang="hu-HU" sz="1000" dirty="0">
                <a:latin typeface="+mj-lt"/>
              </a:rPr>
              <a:t>Forrás: </a:t>
            </a:r>
            <a:r>
              <a:rPr lang="hu-HU" sz="1000" dirty="0">
                <a:latin typeface="+mj-lt"/>
                <a:hlinkClick r:id="rId2"/>
              </a:rPr>
              <a:t>https://fra.europa.eu/hu/about-fundamental-rights</a:t>
            </a:r>
            <a:endParaRPr lang="hu-HU" sz="1000" dirty="0">
              <a:latin typeface="+mj-lt"/>
            </a:endParaRPr>
          </a:p>
        </p:txBody>
      </p:sp>
      <p:pic>
        <p:nvPicPr>
          <p:cNvPr id="3" name="Kép 2">
            <a:extLst>
              <a:ext uri="{FF2B5EF4-FFF2-40B4-BE49-F238E27FC236}">
                <a16:creationId xmlns:a16="http://schemas.microsoft.com/office/drawing/2014/main" xmlns="" id="{7852BA40-0887-445A-B0DF-CFB6D6BF744C}"/>
              </a:ext>
            </a:extLst>
          </p:cNvPr>
          <p:cNvPicPr>
            <a:picLocks noChangeAspect="1"/>
          </p:cNvPicPr>
          <p:nvPr/>
        </p:nvPicPr>
        <p:blipFill>
          <a:blip r:embed="rId3"/>
          <a:stretch>
            <a:fillRect/>
          </a:stretch>
        </p:blipFill>
        <p:spPr>
          <a:xfrm>
            <a:off x="2416882" y="3440742"/>
            <a:ext cx="4310236" cy="2640685"/>
          </a:xfrm>
          <a:prstGeom prst="rect">
            <a:avLst/>
          </a:prstGeom>
        </p:spPr>
      </p:pic>
    </p:spTree>
    <p:extLst>
      <p:ext uri="{BB962C8B-B14F-4D97-AF65-F5344CB8AC3E}">
        <p14:creationId xmlns:p14="http://schemas.microsoft.com/office/powerpoint/2010/main" val="3337597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136" y="31340"/>
            <a:ext cx="7772400" cy="1470025"/>
          </a:xfrm>
        </p:spPr>
        <p:txBody>
          <a:bodyPr/>
          <a:lstStyle/>
          <a:p>
            <a:r>
              <a:rPr lang="hu-HU" b="1" dirty="0"/>
              <a:t>Az Alapjogi Charta</a:t>
            </a:r>
            <a:endParaRPr lang="en-US" b="1" dirty="0"/>
          </a:p>
        </p:txBody>
      </p:sp>
      <p:sp>
        <p:nvSpPr>
          <p:cNvPr id="4" name="Szövegdoboz 3"/>
          <p:cNvSpPr txBox="1"/>
          <p:nvPr/>
        </p:nvSpPr>
        <p:spPr>
          <a:xfrm>
            <a:off x="323528" y="1484784"/>
            <a:ext cx="8208912" cy="5016758"/>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a:latin typeface="+mj-lt"/>
              </a:rPr>
              <a:t>Az Európai Unió </a:t>
            </a:r>
            <a:r>
              <a:rPr lang="hu-HU" sz="2000" b="1" dirty="0">
                <a:latin typeface="+mj-lt"/>
              </a:rPr>
              <a:t>Alapjogi Chartáját 2000-ben</a:t>
            </a:r>
            <a:r>
              <a:rPr lang="hu-HU" sz="2000" dirty="0">
                <a:latin typeface="+mj-lt"/>
              </a:rPr>
              <a:t>, Nizzában hirdette ki ünnepélyesen a Parlament, a Tanács és a Bizottság.</a:t>
            </a:r>
          </a:p>
          <a:p>
            <a:pPr marL="342900" indent="-342900" algn="just">
              <a:buFont typeface="Arial" panose="020B0604020202020204" pitchFamily="34" charset="0"/>
              <a:buChar char="•"/>
            </a:pPr>
            <a:r>
              <a:rPr lang="hu-HU" sz="2000" dirty="0">
                <a:latin typeface="+mj-lt"/>
              </a:rPr>
              <a:t>Az ünnepélyes kihirdetés azonban nem tette jogilag kötelező erejűvé a Chartát. A 2004-ben aláírt európai alkotmánytervezet elfogadása ruházta volna fel kötelező erővel. A ratifikációs folyamat bukása miatt azonban a Charta a Lisszaboni Szerződés elfogadásáig csupán </a:t>
            </a:r>
            <a:r>
              <a:rPr lang="hu-HU" sz="2000" b="1" dirty="0">
                <a:latin typeface="+mj-lt"/>
              </a:rPr>
              <a:t>az alapvető jogokról szóló nyilatkozat maradt</a:t>
            </a:r>
            <a:r>
              <a:rPr lang="hu-HU" sz="2000" dirty="0">
                <a:latin typeface="+mj-lt"/>
              </a:rPr>
              <a:t>.</a:t>
            </a:r>
          </a:p>
          <a:p>
            <a:pPr marL="342900" indent="-342900" algn="just">
              <a:buFont typeface="Arial" panose="020B0604020202020204" pitchFamily="34" charset="0"/>
              <a:buChar char="•"/>
            </a:pPr>
            <a:r>
              <a:rPr lang="hu-HU" sz="2000" dirty="0">
                <a:latin typeface="+mj-lt"/>
              </a:rPr>
              <a:t>Miután módosították, 2007-ben újra kihirdették.</a:t>
            </a:r>
          </a:p>
          <a:p>
            <a:pPr marL="342900" indent="-342900" algn="just">
              <a:buFont typeface="Arial" panose="020B0604020202020204" pitchFamily="34" charset="0"/>
              <a:buChar char="•"/>
            </a:pPr>
            <a:r>
              <a:rPr lang="hu-HU" sz="2000" dirty="0">
                <a:latin typeface="+mj-lt"/>
              </a:rPr>
              <a:t>A Charta 2009. december 1. óta jogilag kötelező erejű. Az Európai Unióról szóló szerződés 6. cikkének (1) bekezdése kijelenti, hogy </a:t>
            </a:r>
            <a:r>
              <a:rPr lang="hu-HU" sz="2000" i="1" dirty="0">
                <a:latin typeface="+mj-lt"/>
              </a:rPr>
              <a:t>„az Unió elismeri az Európai Unió Alapjogi Chartájának [...] szövegében foglalt jogokat, szabadságokat és elveket; e Charta ugyanolyan jogi kötőerővel bír, mint a Szerződések”. </a:t>
            </a:r>
          </a:p>
          <a:p>
            <a:pPr marL="342900" indent="-342900" algn="just">
              <a:buFont typeface="Arial" panose="020B0604020202020204" pitchFamily="34" charset="0"/>
              <a:buChar char="•"/>
            </a:pPr>
            <a:r>
              <a:rPr lang="hu-HU" sz="2000" dirty="0">
                <a:latin typeface="+mj-lt"/>
              </a:rPr>
              <a:t>Ezért a Charta az </a:t>
            </a:r>
            <a:r>
              <a:rPr lang="hu-HU" sz="2000" b="1" dirty="0">
                <a:latin typeface="+mj-lt"/>
              </a:rPr>
              <a:t>elsődleges uniós joganyag részét képezi</a:t>
            </a:r>
            <a:r>
              <a:rPr lang="hu-HU" sz="2000" dirty="0">
                <a:latin typeface="+mj-lt"/>
              </a:rPr>
              <a:t>, ilyen módon a másodlagos uniós joganyag és a nemzeti intézkedések megfelelősége vizsgálatának egyik szempontjává vált.</a:t>
            </a:r>
          </a:p>
        </p:txBody>
      </p:sp>
    </p:spTree>
    <p:extLst>
      <p:ext uri="{BB962C8B-B14F-4D97-AF65-F5344CB8AC3E}">
        <p14:creationId xmlns:p14="http://schemas.microsoft.com/office/powerpoint/2010/main" val="2822637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lstStyle/>
          <a:p>
            <a:r>
              <a:rPr lang="hu-HU" sz="3600" b="1" dirty="0"/>
              <a:t>Az Alapjogi Charta által védett jogok</a:t>
            </a:r>
            <a:endParaRPr lang="en-US" sz="3600" b="1" dirty="0"/>
          </a:p>
        </p:txBody>
      </p:sp>
      <p:sp>
        <p:nvSpPr>
          <p:cNvPr id="4" name="Szövegdoboz 3"/>
          <p:cNvSpPr txBox="1"/>
          <p:nvPr/>
        </p:nvSpPr>
        <p:spPr>
          <a:xfrm>
            <a:off x="467544" y="1628800"/>
            <a:ext cx="8352928" cy="4708981"/>
          </a:xfrm>
          <a:prstGeom prst="rect">
            <a:avLst/>
          </a:prstGeom>
          <a:noFill/>
        </p:spPr>
        <p:txBody>
          <a:bodyPr wrap="square" rtlCol="0">
            <a:spAutoFit/>
          </a:bodyPr>
          <a:lstStyle/>
          <a:p>
            <a:pPr algn="just"/>
            <a:r>
              <a:rPr lang="hu-HU" sz="2000" b="1" dirty="0">
                <a:latin typeface="+mj-lt"/>
              </a:rPr>
              <a:t>A Charta lényegi része az alábbi alfejezetekre oszlik</a:t>
            </a:r>
            <a:r>
              <a:rPr lang="hu-HU" sz="2000" dirty="0">
                <a:latin typeface="+mj-lt"/>
              </a:rPr>
              <a:t>: </a:t>
            </a:r>
          </a:p>
          <a:p>
            <a:pPr marL="342900" indent="-342900" algn="just">
              <a:buFont typeface="Wingdings" panose="05000000000000000000" pitchFamily="2" charset="2"/>
              <a:buChar char="Ø"/>
            </a:pPr>
            <a:r>
              <a:rPr lang="hu-HU" sz="2000" dirty="0">
                <a:latin typeface="+mj-lt"/>
              </a:rPr>
              <a:t>Az I. fejezet („Méltóság”) az emberi méltósághoz, élethez és személyi sérthetetlenséghez való jogot védi, és megerősíti a kínzás és rabszolgaság tilalmát. </a:t>
            </a:r>
          </a:p>
          <a:p>
            <a:pPr marL="342900" indent="-342900" algn="just">
              <a:buFont typeface="Wingdings" panose="05000000000000000000" pitchFamily="2" charset="2"/>
              <a:buChar char="Ø"/>
            </a:pPr>
            <a:r>
              <a:rPr lang="hu-HU" sz="2000" dirty="0">
                <a:latin typeface="+mj-lt"/>
              </a:rPr>
              <a:t>A II. fejezet („Szabadságok”) a szabadsághoz, a magán- és a családi élet tiszteletben tartásához, a házasságkötéshez és a családalapításhoz való jogokat védi, valamint a gondolat-, a lelkiismeret- és a vallásszabadságot, a véleménynyilvánítás és a gyülekezés szabadságát. Megerősíti továbbá az oktatáshoz, a munkához, a tulajdonhoz és a menedékhez való jog védelmét is. </a:t>
            </a:r>
          </a:p>
          <a:p>
            <a:pPr marL="342900" indent="-342900" algn="just">
              <a:buFont typeface="Wingdings" panose="05000000000000000000" pitchFamily="2" charset="2"/>
              <a:buChar char="Ø"/>
            </a:pPr>
            <a:r>
              <a:rPr lang="hu-HU" sz="2000" dirty="0">
                <a:latin typeface="+mj-lt"/>
              </a:rPr>
              <a:t>A III. fejezet („Egyenlőség”) megerősíti az egyenlőség és megkülönböztetésmentesség, valamint a kulturális, vallási és nyelvi sokféleség tiszteletben tartásának elvét. Külön védelmet biztosít a gyermekek, az idősek és a fogyatékossággal élők jogainak.</a:t>
            </a:r>
          </a:p>
          <a:p>
            <a:pPr marL="342900" indent="-342900" algn="just">
              <a:buFont typeface="Wingdings" panose="05000000000000000000" pitchFamily="2" charset="2"/>
              <a:buChar char="Ø"/>
            </a:pPr>
            <a:endParaRPr lang="hu-HU" sz="2000" dirty="0">
              <a:latin typeface="+mj-lt"/>
            </a:endParaRPr>
          </a:p>
        </p:txBody>
      </p:sp>
    </p:spTree>
    <p:extLst>
      <p:ext uri="{BB962C8B-B14F-4D97-AF65-F5344CB8AC3E}">
        <p14:creationId xmlns:p14="http://schemas.microsoft.com/office/powerpoint/2010/main" val="325333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lstStyle/>
          <a:p>
            <a:r>
              <a:rPr lang="hu-HU" sz="3600" b="1" dirty="0"/>
              <a:t>Az Alapjogi Charta által védett jogok</a:t>
            </a:r>
            <a:endParaRPr lang="en-US" sz="3600" b="1" dirty="0"/>
          </a:p>
        </p:txBody>
      </p:sp>
      <p:sp>
        <p:nvSpPr>
          <p:cNvPr id="4" name="Szövegdoboz 3"/>
          <p:cNvSpPr txBox="1"/>
          <p:nvPr/>
        </p:nvSpPr>
        <p:spPr>
          <a:xfrm>
            <a:off x="467544" y="1412776"/>
            <a:ext cx="8352928" cy="4708981"/>
          </a:xfrm>
          <a:prstGeom prst="rect">
            <a:avLst/>
          </a:prstGeom>
          <a:noFill/>
        </p:spPr>
        <p:txBody>
          <a:bodyPr wrap="square" rtlCol="0">
            <a:spAutoFit/>
          </a:bodyPr>
          <a:lstStyle/>
          <a:p>
            <a:pPr marL="342900" indent="-342900" algn="just">
              <a:buFont typeface="Wingdings" panose="05000000000000000000" pitchFamily="2" charset="2"/>
              <a:buChar char="Ø"/>
            </a:pPr>
            <a:r>
              <a:rPr lang="hu-HU" sz="2000" dirty="0">
                <a:latin typeface="+mj-lt"/>
              </a:rPr>
              <a:t>A IV. fejezet („Szolidaritás”) biztosítja a munkavállalók jogainak védelmét, beleértve a kollektív tárgyaláshoz és fellépéshez, illetve a tisztességes és igazságos munkafeltételekhez való jogot. További jogokat és alapelveket is elismer, például a szociális biztonsági ellátásokra és az egészségügyi ellátásra való jogosultságot, valamint a környezetvédelem és a fogyasztóvédelem alapelveit.</a:t>
            </a:r>
          </a:p>
          <a:p>
            <a:pPr marL="342900" indent="-342900" algn="just">
              <a:buFont typeface="Wingdings" panose="05000000000000000000" pitchFamily="2" charset="2"/>
              <a:buChar char="Ø"/>
            </a:pPr>
            <a:r>
              <a:rPr lang="hu-HU" sz="2000" dirty="0">
                <a:latin typeface="+mj-lt"/>
              </a:rPr>
              <a:t>Az V. fejezet („A polgárok jogai”) számba veszi az uniós polgárok jogait: az európai parlamenti és helyhatósági választásokon választójoggal rendelkeznek és választhatók, joguk van a megfelelő ügyintézéshez, petíció beadásához, dokumentumokhoz való hozzáféréshez, diplomáciai védelemhez, valamint a mozgás és a tartózkodás szabadságához.</a:t>
            </a:r>
          </a:p>
          <a:p>
            <a:pPr marL="342900" indent="-342900" algn="just">
              <a:buFont typeface="Wingdings" panose="05000000000000000000" pitchFamily="2" charset="2"/>
              <a:buChar char="Ø"/>
            </a:pPr>
            <a:r>
              <a:rPr lang="hu-HU" sz="2000" dirty="0">
                <a:latin typeface="+mj-lt"/>
              </a:rPr>
              <a:t>A VI. fejezet („Igazságszolgáltatás”) megerősíti a hatékony jogorvoslathoz, a tisztességes eljáráshoz, a védelemhez, a bűncselekmények törvényességéhez és arányosságához való jogot, illetve a non </a:t>
            </a:r>
            <a:r>
              <a:rPr lang="hu-HU" sz="2000" dirty="0" err="1">
                <a:latin typeface="+mj-lt"/>
              </a:rPr>
              <a:t>bis</a:t>
            </a:r>
            <a:r>
              <a:rPr lang="hu-HU" sz="2000" dirty="0">
                <a:latin typeface="+mj-lt"/>
              </a:rPr>
              <a:t> </a:t>
            </a:r>
            <a:r>
              <a:rPr lang="hu-HU" sz="2000" dirty="0" err="1">
                <a:latin typeface="+mj-lt"/>
              </a:rPr>
              <a:t>in</a:t>
            </a:r>
            <a:r>
              <a:rPr lang="hu-HU" sz="2000" dirty="0">
                <a:latin typeface="+mj-lt"/>
              </a:rPr>
              <a:t> </a:t>
            </a:r>
            <a:r>
              <a:rPr lang="hu-HU" sz="2000" dirty="0" err="1">
                <a:latin typeface="+mj-lt"/>
              </a:rPr>
              <a:t>idem</a:t>
            </a:r>
            <a:r>
              <a:rPr lang="hu-HU" sz="2000" dirty="0">
                <a:latin typeface="+mj-lt"/>
              </a:rPr>
              <a:t> elvét (a kétszeres büntetés elleni védelem).</a:t>
            </a:r>
          </a:p>
        </p:txBody>
      </p:sp>
    </p:spTree>
    <p:extLst>
      <p:ext uri="{BB962C8B-B14F-4D97-AF65-F5344CB8AC3E}">
        <p14:creationId xmlns:p14="http://schemas.microsoft.com/office/powerpoint/2010/main" val="1801755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392"/>
            <a:ext cx="7772400" cy="1470025"/>
          </a:xfrm>
        </p:spPr>
        <p:txBody>
          <a:bodyPr/>
          <a:lstStyle/>
          <a:p>
            <a:r>
              <a:rPr lang="hu-HU" sz="2800" b="1" dirty="0"/>
              <a:t>Az uniós alapjogok szerepe a tagállami aktusoknál</a:t>
            </a:r>
            <a:endParaRPr lang="en-US" sz="2800" b="1" dirty="0"/>
          </a:p>
        </p:txBody>
      </p:sp>
      <p:sp>
        <p:nvSpPr>
          <p:cNvPr id="4" name="Szövegdoboz 3"/>
          <p:cNvSpPr txBox="1"/>
          <p:nvPr/>
        </p:nvSpPr>
        <p:spPr>
          <a:xfrm>
            <a:off x="395536" y="1628800"/>
            <a:ext cx="8136904" cy="4478149"/>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hu-HU" sz="2000" dirty="0">
                <a:latin typeface="+mj-lt"/>
              </a:rPr>
              <a:t>A Bíróság az uniós intézmények aktusait számtalanszor felülvizsgálta abból a szempontból, hogy azok </a:t>
            </a:r>
            <a:r>
              <a:rPr lang="hu-HU" sz="2000" b="1" dirty="0">
                <a:latin typeface="+mj-lt"/>
              </a:rPr>
              <a:t>összhangban vannak-e az általános jogelvek keretében érvényesülő alapjogokkal</a:t>
            </a:r>
            <a:r>
              <a:rPr lang="hu-HU" sz="2000" dirty="0">
                <a:latin typeface="+mj-lt"/>
              </a:rPr>
              <a:t>.</a:t>
            </a:r>
          </a:p>
          <a:p>
            <a:pPr marL="285750" indent="-285750" algn="just">
              <a:spcAft>
                <a:spcPts val="600"/>
              </a:spcAft>
              <a:buFont typeface="Arial" panose="020B0604020202020204" pitchFamily="34" charset="0"/>
              <a:buChar char="•"/>
            </a:pPr>
            <a:r>
              <a:rPr lang="hu-HU" sz="2000" dirty="0">
                <a:latin typeface="+mj-lt"/>
              </a:rPr>
              <a:t>A kérdés az volt, hogy ez megtehető-e a tagállamok aktusai tekintetében.</a:t>
            </a:r>
          </a:p>
          <a:p>
            <a:pPr marL="285750" indent="-285750" algn="just">
              <a:spcAft>
                <a:spcPts val="600"/>
              </a:spcAft>
              <a:buFont typeface="Arial" panose="020B0604020202020204" pitchFamily="34" charset="0"/>
              <a:buChar char="•"/>
            </a:pPr>
            <a:r>
              <a:rPr lang="hu-HU" sz="2000" dirty="0">
                <a:latin typeface="+mj-lt"/>
              </a:rPr>
              <a:t>A Bíróság számos ügyben olyan tagállami aktusokat vizsgált felül az alapjogok szemszögéből, amelyek valamilyen módon az uniós jog hatókörébe estek. </a:t>
            </a:r>
          </a:p>
          <a:p>
            <a:pPr marL="285750" indent="-285750" algn="just">
              <a:spcAft>
                <a:spcPts val="600"/>
              </a:spcAft>
              <a:buFont typeface="Arial" panose="020B0604020202020204" pitchFamily="34" charset="0"/>
              <a:buChar char="•"/>
            </a:pPr>
            <a:r>
              <a:rPr lang="hu-HU" sz="2000" dirty="0">
                <a:latin typeface="+mj-lt"/>
              </a:rPr>
              <a:t>Először a </a:t>
            </a:r>
            <a:r>
              <a:rPr lang="hu-HU" sz="2000" dirty="0" err="1">
                <a:latin typeface="+mj-lt"/>
              </a:rPr>
              <a:t>Wachauf-döntésben</a:t>
            </a:r>
            <a:r>
              <a:rPr lang="hu-HU" sz="2000" dirty="0">
                <a:latin typeface="+mj-lt"/>
              </a:rPr>
              <a:t> utalt arra, hogy a közösségi jogszabályok alkalmazása során elfogadott </a:t>
            </a:r>
            <a:r>
              <a:rPr lang="hu-HU" sz="2000" b="1" dirty="0">
                <a:latin typeface="+mj-lt"/>
              </a:rPr>
              <a:t>tagállami aktusoknak összhangban kell lenni a közösségi jogban védett alapvető jogokkal</a:t>
            </a:r>
            <a:r>
              <a:rPr lang="hu-HU" sz="2000" dirty="0">
                <a:latin typeface="+mj-lt"/>
              </a:rPr>
              <a:t>.</a:t>
            </a:r>
          </a:p>
          <a:p>
            <a:pPr marL="285750" indent="-285750" algn="just">
              <a:spcAft>
                <a:spcPts val="600"/>
              </a:spcAft>
              <a:buFont typeface="Arial" panose="020B0604020202020204" pitchFamily="34" charset="0"/>
              <a:buChar char="•"/>
            </a:pPr>
            <a:r>
              <a:rPr lang="hu-HU" sz="2000" dirty="0">
                <a:latin typeface="+mj-lt"/>
              </a:rPr>
              <a:t>A </a:t>
            </a:r>
            <a:r>
              <a:rPr lang="hu-HU" sz="2000" dirty="0" err="1">
                <a:latin typeface="+mj-lt"/>
              </a:rPr>
              <a:t>Bostock-ügyben</a:t>
            </a:r>
            <a:r>
              <a:rPr lang="hu-HU" sz="2000" dirty="0">
                <a:latin typeface="+mj-lt"/>
              </a:rPr>
              <a:t> az volt a kérdés, hogy egyes közösségi rendeletekben foglalt felhatalmazás alapján szabályozó </a:t>
            </a:r>
            <a:r>
              <a:rPr lang="hu-HU" sz="2000" b="1" dirty="0">
                <a:latin typeface="+mj-lt"/>
              </a:rPr>
              <a:t>belső jogszabályokra kiterjednek-e a közösségi alapjogok, és milyen határok között</a:t>
            </a:r>
            <a:r>
              <a:rPr lang="hu-HU" sz="2000" dirty="0">
                <a:latin typeface="+mj-lt"/>
              </a:rPr>
              <a:t>.</a:t>
            </a:r>
          </a:p>
        </p:txBody>
      </p:sp>
    </p:spTree>
    <p:extLst>
      <p:ext uri="{BB962C8B-B14F-4D97-AF65-F5344CB8AC3E}">
        <p14:creationId xmlns:p14="http://schemas.microsoft.com/office/powerpoint/2010/main" val="980409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392"/>
            <a:ext cx="7772400" cy="1470025"/>
          </a:xfrm>
        </p:spPr>
        <p:txBody>
          <a:bodyPr/>
          <a:lstStyle/>
          <a:p>
            <a:r>
              <a:rPr lang="hu-HU" sz="2800" b="1" dirty="0"/>
              <a:t>Az uniós alapjogok szerepe a tagállami aktusoknál</a:t>
            </a:r>
            <a:endParaRPr lang="en-US" sz="2800" b="1" dirty="0"/>
          </a:p>
        </p:txBody>
      </p:sp>
      <p:sp>
        <p:nvSpPr>
          <p:cNvPr id="5" name="Szövegdoboz 4"/>
          <p:cNvSpPr txBox="1"/>
          <p:nvPr/>
        </p:nvSpPr>
        <p:spPr>
          <a:xfrm>
            <a:off x="395536" y="2492896"/>
            <a:ext cx="8352928" cy="2785378"/>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hu-HU" sz="2000" dirty="0">
                <a:latin typeface="+mj-lt"/>
              </a:rPr>
              <a:t>A közösségi jogszabályok a túltermelés visszaszorítása miatt 1984-ben a tejtermékek után illetékfizetési rendszert vezettek be.  </a:t>
            </a:r>
          </a:p>
          <a:p>
            <a:pPr marL="285750" indent="-285750" algn="just">
              <a:spcAft>
                <a:spcPts val="600"/>
              </a:spcAft>
              <a:buFont typeface="Arial" panose="020B0604020202020204" pitchFamily="34" charset="0"/>
              <a:buChar char="•"/>
            </a:pPr>
            <a:r>
              <a:rPr lang="hu-HU" sz="2000" dirty="0">
                <a:latin typeface="+mj-lt"/>
              </a:rPr>
              <a:t>Az illetéket egyes termelőknek bizonyos referenciamennyiségre nem kellett fizetnie, azonfelül viszont igen. </a:t>
            </a:r>
          </a:p>
          <a:p>
            <a:pPr marL="285750" indent="-285750" algn="just">
              <a:spcAft>
                <a:spcPts val="600"/>
              </a:spcAft>
              <a:buFont typeface="Arial" panose="020B0604020202020204" pitchFamily="34" charset="0"/>
              <a:buChar char="•"/>
            </a:pPr>
            <a:r>
              <a:rPr lang="hu-HU" sz="2000" dirty="0" err="1">
                <a:latin typeface="+mj-lt"/>
              </a:rPr>
              <a:t>Bostock</a:t>
            </a:r>
            <a:r>
              <a:rPr lang="hu-HU" sz="2000" dirty="0">
                <a:latin typeface="+mj-lt"/>
              </a:rPr>
              <a:t> egy tejtermeléssel foglalkozó bérlő volt, aki jelentős referenciamennyiséget kapott.</a:t>
            </a:r>
          </a:p>
          <a:p>
            <a:pPr marL="285750" indent="-285750" algn="just">
              <a:spcAft>
                <a:spcPts val="600"/>
              </a:spcAft>
              <a:buFont typeface="Arial" panose="020B0604020202020204" pitchFamily="34" charset="0"/>
              <a:buChar char="•"/>
            </a:pPr>
            <a:r>
              <a:rPr lang="hu-HU" sz="2000" dirty="0">
                <a:latin typeface="+mj-lt"/>
              </a:rPr>
              <a:t>A bérlet lejártával a farmot visszaadta a tulajdonosnak, akire átszállt bizonyos referenciamennyiség is. </a:t>
            </a:r>
          </a:p>
        </p:txBody>
      </p:sp>
      <p:graphicFrame>
        <p:nvGraphicFramePr>
          <p:cNvPr id="8" name="Diagram 7"/>
          <p:cNvGraphicFramePr/>
          <p:nvPr>
            <p:extLst>
              <p:ext uri="{D42A27DB-BD31-4B8C-83A1-F6EECF244321}">
                <p14:modId xmlns:p14="http://schemas.microsoft.com/office/powerpoint/2010/main" val="768710026"/>
              </p:ext>
            </p:extLst>
          </p:nvPr>
        </p:nvGraphicFramePr>
        <p:xfrm>
          <a:off x="225814" y="1484784"/>
          <a:ext cx="8692371"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869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392"/>
            <a:ext cx="7772400" cy="1470025"/>
          </a:xfrm>
        </p:spPr>
        <p:txBody>
          <a:bodyPr/>
          <a:lstStyle/>
          <a:p>
            <a:r>
              <a:rPr lang="hu-HU" sz="2800" b="1" dirty="0"/>
              <a:t>Az uniós alapjogok szerepe a tagállami aktusoknál</a:t>
            </a:r>
            <a:endParaRPr lang="en-US" sz="2800" b="1" dirty="0"/>
          </a:p>
        </p:txBody>
      </p:sp>
      <p:sp>
        <p:nvSpPr>
          <p:cNvPr id="5" name="Szövegdoboz 4"/>
          <p:cNvSpPr txBox="1"/>
          <p:nvPr/>
        </p:nvSpPr>
        <p:spPr>
          <a:xfrm>
            <a:off x="395536" y="2248585"/>
            <a:ext cx="8352928" cy="4093428"/>
          </a:xfrm>
          <a:prstGeom prst="rect">
            <a:avLst/>
          </a:prstGeom>
          <a:noFill/>
        </p:spPr>
        <p:txBody>
          <a:bodyPr wrap="square" rtlCol="0">
            <a:spAutoFit/>
          </a:bodyPr>
          <a:lstStyle/>
          <a:p>
            <a:pPr marL="285750" indent="-285750" algn="just">
              <a:buFont typeface="Arial" panose="020B0604020202020204" pitchFamily="34" charset="0"/>
              <a:buChar char="•"/>
            </a:pPr>
            <a:r>
              <a:rPr lang="hu-HU" sz="2000" dirty="0">
                <a:latin typeface="+mj-lt"/>
              </a:rPr>
              <a:t>Az angol jogszabályok semmilyen kártalanítást nem biztosítottak a bérlőknek, csak egy 1986 szeptemberében hatályba lépő szabály vezette be a bérlő jogát a kártalanításhoz, amelynek hatálya nem terjedt ki erre az ügyre. </a:t>
            </a:r>
          </a:p>
          <a:p>
            <a:pPr marL="285750" indent="-285750" algn="just">
              <a:buFont typeface="Arial" panose="020B0604020202020204" pitchFamily="34" charset="0"/>
              <a:buChar char="•"/>
            </a:pPr>
            <a:r>
              <a:rPr lang="hu-HU" sz="2000" dirty="0">
                <a:latin typeface="+mj-lt"/>
              </a:rPr>
              <a:t>A bérlő szerint a hazai jogszabályozás sértette a tulajdonhoz való jogot, az egyenlő bánásmód elvét és a jogalap nélküli gazdálkodás tilalmának alapelvét.</a:t>
            </a:r>
          </a:p>
          <a:p>
            <a:pPr marL="285750" indent="-285750" algn="just">
              <a:buFont typeface="Arial" panose="020B0604020202020204" pitchFamily="34" charset="0"/>
              <a:buChar char="•"/>
            </a:pPr>
            <a:r>
              <a:rPr lang="hu-HU" sz="2000" dirty="0">
                <a:latin typeface="+mj-lt"/>
              </a:rPr>
              <a:t>A Bíróság szerint a közösségi jogrend által biztosított, tulajdonhoz való jog védelem nem kötelezi az államot, hogy felállítson egy, a földtulajdonos kártalanítási kötelezettségét a kimenő bérlő irányában előíró rendszert, illetve nem ruház ilyen kártalanításra vonatkozó jogot közvetlenül a bérlőre.</a:t>
            </a:r>
          </a:p>
          <a:p>
            <a:pPr marL="285750" indent="-285750" algn="just">
              <a:buFont typeface="Arial" panose="020B0604020202020204" pitchFamily="34" charset="0"/>
              <a:buChar char="•"/>
            </a:pPr>
            <a:r>
              <a:rPr lang="hu-HU" sz="2000" dirty="0">
                <a:latin typeface="+mj-lt"/>
              </a:rPr>
              <a:t>Az egyenlő bánásmód elve nem idézhet elő visszamenőleges módosítást a felek bérleti viszonyában a bérbeadó hátrányára azzal, hogy kötelezettséget támaszt vele szemben a kimenő bérlő kártalanítására.</a:t>
            </a:r>
          </a:p>
        </p:txBody>
      </p:sp>
      <p:graphicFrame>
        <p:nvGraphicFramePr>
          <p:cNvPr id="8" name="Diagram 7"/>
          <p:cNvGraphicFramePr/>
          <p:nvPr>
            <p:extLst>
              <p:ext uri="{D42A27DB-BD31-4B8C-83A1-F6EECF244321}">
                <p14:modId xmlns:p14="http://schemas.microsoft.com/office/powerpoint/2010/main" val="2148050211"/>
              </p:ext>
            </p:extLst>
          </p:nvPr>
        </p:nvGraphicFramePr>
        <p:xfrm>
          <a:off x="225814" y="1575092"/>
          <a:ext cx="8692371"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7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392"/>
            <a:ext cx="7448872" cy="1470025"/>
          </a:xfrm>
        </p:spPr>
        <p:txBody>
          <a:bodyPr/>
          <a:lstStyle/>
          <a:p>
            <a:r>
              <a:rPr lang="hu-HU" sz="2800" b="1" dirty="0"/>
              <a:t>Az EUSZ 7. cikke, a jogállamisági keret és a felülvizsgálati ciklus</a:t>
            </a:r>
          </a:p>
        </p:txBody>
      </p:sp>
      <p:sp>
        <p:nvSpPr>
          <p:cNvPr id="4" name="Szövegdoboz 3"/>
          <p:cNvSpPr txBox="1"/>
          <p:nvPr/>
        </p:nvSpPr>
        <p:spPr>
          <a:xfrm>
            <a:off x="323528" y="1484784"/>
            <a:ext cx="8424936" cy="4324261"/>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Az Amszterdami Szerződéssel </a:t>
            </a:r>
            <a:r>
              <a:rPr lang="hu-HU" sz="2000" b="1" dirty="0">
                <a:latin typeface="+mj-lt"/>
              </a:rPr>
              <a:t>új szankciós mechanizmust hoztak létre </a:t>
            </a:r>
            <a:r>
              <a:rPr lang="hu-HU" sz="2000" dirty="0">
                <a:latin typeface="+mj-lt"/>
              </a:rPr>
              <a:t>annak biztosítása érdekében, hogy az alapvető jogokat, valamint az egyéb olyan európai elveket és értékeket, mint a demokrácia és a jogállamiság, az uniós tagállamok az uniós hatáskörök által támasztott jogszabályi korlátokon túl tiszteletben tartsák. </a:t>
            </a:r>
          </a:p>
          <a:p>
            <a:pPr marL="342900" indent="-342900" algn="just">
              <a:spcAft>
                <a:spcPts val="600"/>
              </a:spcAft>
              <a:buFont typeface="Arial" panose="020B0604020202020204" pitchFamily="34" charset="0"/>
              <a:buChar char="•"/>
            </a:pPr>
            <a:r>
              <a:rPr lang="hu-HU" sz="2000" dirty="0">
                <a:latin typeface="+mj-lt"/>
              </a:rPr>
              <a:t>Ez azt jelentette, hogy </a:t>
            </a:r>
            <a:r>
              <a:rPr lang="hu-HU" sz="2000" b="1" dirty="0">
                <a:latin typeface="+mj-lt"/>
              </a:rPr>
              <a:t>az említett értékek „súlyos és tartós megsértése” esetén az EU-t hatáskörrel ruházta fel, hogy olyan területeken avatkozzon be</a:t>
            </a:r>
            <a:r>
              <a:rPr lang="hu-HU" sz="2000" dirty="0">
                <a:latin typeface="+mj-lt"/>
              </a:rPr>
              <a:t>, amelyek egyébként a tagállamok hatáskörébe tartoznak.</a:t>
            </a:r>
          </a:p>
          <a:p>
            <a:pPr marL="342900" indent="-342900" algn="just">
              <a:spcAft>
                <a:spcPts val="600"/>
              </a:spcAft>
              <a:buFont typeface="Arial" panose="020B0604020202020204" pitchFamily="34" charset="0"/>
              <a:buChar char="•"/>
            </a:pPr>
            <a:r>
              <a:rPr lang="hu-HU" sz="2000" dirty="0">
                <a:latin typeface="+mj-lt"/>
              </a:rPr>
              <a:t>A Nizzai Szerződés megelőző szakasszal egészítette ezt ki azokban az esetekben, ha egy tagállamban az uniós értékek „súlyos megsértésének egyértelmű veszélye” állna fenn. </a:t>
            </a:r>
          </a:p>
          <a:p>
            <a:pPr marL="342900" indent="-342900" algn="just">
              <a:spcAft>
                <a:spcPts val="600"/>
              </a:spcAft>
              <a:buFont typeface="Arial" panose="020B0604020202020204" pitchFamily="34" charset="0"/>
              <a:buChar char="•"/>
            </a:pPr>
            <a:r>
              <a:rPr lang="hu-HU" sz="2000" dirty="0">
                <a:latin typeface="+mj-lt"/>
              </a:rPr>
              <a:t>Ezen eljárás célja, hogy az alapvető jogok védelme, valamint a demokrácia, a jogállamiság és a kisebbségek jogainak védelme biztosítva legyen. </a:t>
            </a:r>
          </a:p>
        </p:txBody>
      </p:sp>
    </p:spTree>
    <p:extLst>
      <p:ext uri="{BB962C8B-B14F-4D97-AF65-F5344CB8AC3E}">
        <p14:creationId xmlns:p14="http://schemas.microsoft.com/office/powerpoint/2010/main" val="61479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392"/>
            <a:ext cx="7448872" cy="1470025"/>
          </a:xfrm>
        </p:spPr>
        <p:txBody>
          <a:bodyPr/>
          <a:lstStyle/>
          <a:p>
            <a:r>
              <a:rPr lang="hu-HU" sz="2800" b="1" dirty="0"/>
              <a:t>Az EUSZ 7. cikke, a jogállamisági keret és a felülvizsgálati ciklus</a:t>
            </a:r>
          </a:p>
        </p:txBody>
      </p:sp>
      <p:sp>
        <p:nvSpPr>
          <p:cNvPr id="4" name="Szövegdoboz 3"/>
          <p:cNvSpPr txBox="1"/>
          <p:nvPr/>
        </p:nvSpPr>
        <p:spPr>
          <a:xfrm>
            <a:off x="360140" y="1628800"/>
            <a:ext cx="8424936" cy="4247317"/>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b="1" dirty="0">
                <a:latin typeface="+mj-lt"/>
              </a:rPr>
              <a:t>Az EUSZ 7. cikkének (1) bekezdése „megelőző szakaszt” irányoz elő</a:t>
            </a:r>
            <a:r>
              <a:rPr lang="hu-HU" sz="2000" dirty="0">
                <a:latin typeface="+mj-lt"/>
              </a:rPr>
              <a:t>, amely felhatalmazza a tagállamok egyharmadát, az Európai Parlamentet és a Bizottságot egy olyan eljárás megindítására, amelyben a Tanács négyötödös többséggel megállapíthatja az EUSZ 2. cikkében rögzített uniós értékek (pl.: emberi jogok, emberi méltóság) valamely tagállamban történő súlyos megsértésének veszélyét. </a:t>
            </a:r>
          </a:p>
          <a:p>
            <a:pPr marL="342900" indent="-342900" algn="just">
              <a:spcAft>
                <a:spcPts val="600"/>
              </a:spcAft>
              <a:buFont typeface="Arial" panose="020B0604020202020204" pitchFamily="34" charset="0"/>
              <a:buChar char="•"/>
            </a:pPr>
            <a:r>
              <a:rPr lang="hu-HU" sz="2000" dirty="0">
                <a:latin typeface="+mj-lt"/>
              </a:rPr>
              <a:t>Az EUSZ 7. cikk (2) és (3) bekezdése előírja, hogy </a:t>
            </a:r>
            <a:r>
              <a:rPr lang="hu-HU" sz="2000" b="1" dirty="0">
                <a:latin typeface="+mj-lt"/>
              </a:rPr>
              <a:t>„az uniós értékek súlyos és tartós megsértése” </a:t>
            </a:r>
            <a:r>
              <a:rPr lang="hu-HU" sz="2000" dirty="0">
                <a:latin typeface="+mj-lt"/>
              </a:rPr>
              <a:t>esetén a Bizottság vagy a tagállamok egyharmada (nem a Parlament) </a:t>
            </a:r>
            <a:r>
              <a:rPr lang="hu-HU" sz="2000" b="1" dirty="0">
                <a:latin typeface="+mj-lt"/>
              </a:rPr>
              <a:t>„szankciós mechanizmust” aktiválhat</a:t>
            </a:r>
            <a:r>
              <a:rPr lang="hu-HU" sz="2000" dirty="0">
                <a:latin typeface="+mj-lt"/>
              </a:rPr>
              <a:t>, miután felkérte az érintett tagállamot észrevételeinek benyújtására. </a:t>
            </a:r>
          </a:p>
          <a:p>
            <a:pPr marL="342900" indent="-342900" algn="just">
              <a:spcAft>
                <a:spcPts val="600"/>
              </a:spcAft>
              <a:buFont typeface="Arial" panose="020B0604020202020204" pitchFamily="34" charset="0"/>
              <a:buChar char="•"/>
            </a:pPr>
            <a:r>
              <a:rPr lang="hu-HU" sz="2000" dirty="0">
                <a:latin typeface="+mj-lt"/>
              </a:rPr>
              <a:t>Az Európai Tanács miután megszerezte a Parlament megelőző mechanizmuséval azonos egyetértését, egyhangúlag meghatározza a jogsértés fennállását. </a:t>
            </a:r>
          </a:p>
        </p:txBody>
      </p:sp>
    </p:spTree>
    <p:extLst>
      <p:ext uri="{BB962C8B-B14F-4D97-AF65-F5344CB8AC3E}">
        <p14:creationId xmlns:p14="http://schemas.microsoft.com/office/powerpoint/2010/main" val="2560432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392"/>
            <a:ext cx="7448872" cy="1470025"/>
          </a:xfrm>
        </p:spPr>
        <p:txBody>
          <a:bodyPr/>
          <a:lstStyle/>
          <a:p>
            <a:r>
              <a:rPr lang="hu-HU" sz="2800" b="1" dirty="0"/>
              <a:t>Az EUSZ 7. cikke, a jogállamisági keret és a felülvizsgálati ciklus</a:t>
            </a:r>
          </a:p>
        </p:txBody>
      </p:sp>
      <p:sp>
        <p:nvSpPr>
          <p:cNvPr id="4" name="Szövegdoboz 3"/>
          <p:cNvSpPr txBox="1"/>
          <p:nvPr/>
        </p:nvSpPr>
        <p:spPr>
          <a:xfrm>
            <a:off x="323528" y="1484784"/>
            <a:ext cx="8424936" cy="5016758"/>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Az Európai Tanács úgy is határozhat, hogy </a:t>
            </a:r>
            <a:r>
              <a:rPr lang="hu-HU" sz="2000" b="1" dirty="0">
                <a:latin typeface="+mj-lt"/>
              </a:rPr>
              <a:t>felfüggeszti a szóban forgó tagállam egyes tagsági jogait</a:t>
            </a:r>
            <a:r>
              <a:rPr lang="hu-HU" sz="2000" dirty="0">
                <a:latin typeface="+mj-lt"/>
              </a:rPr>
              <a:t>, beleértve a szavazati jogokat a Tanácsban.</a:t>
            </a:r>
          </a:p>
          <a:p>
            <a:pPr marL="342900" indent="-342900" algn="just">
              <a:spcAft>
                <a:spcPts val="600"/>
              </a:spcAft>
              <a:buFont typeface="Arial" panose="020B0604020202020204" pitchFamily="34" charset="0"/>
              <a:buChar char="•"/>
            </a:pPr>
            <a:r>
              <a:rPr lang="hu-HU" sz="2000" dirty="0">
                <a:latin typeface="+mj-lt"/>
              </a:rPr>
              <a:t>A Tanács a szankciók módosításáról vagy hatályon kívül helyezéséről is határozhat. </a:t>
            </a:r>
          </a:p>
          <a:p>
            <a:pPr marL="342900" indent="-342900" algn="just">
              <a:spcAft>
                <a:spcPts val="600"/>
              </a:spcAft>
              <a:buFont typeface="Arial" panose="020B0604020202020204" pitchFamily="34" charset="0"/>
              <a:buChar char="•"/>
            </a:pPr>
            <a:r>
              <a:rPr lang="hu-HU" sz="2000" dirty="0">
                <a:latin typeface="+mj-lt"/>
              </a:rPr>
              <a:t>Az érintett </a:t>
            </a:r>
            <a:r>
              <a:rPr lang="hu-HU" sz="2000" b="1" dirty="0">
                <a:latin typeface="+mj-lt"/>
              </a:rPr>
              <a:t>tagállam nem vesz részt a Tanácsban vagy az Európai Tanácsban folyó szavazásban</a:t>
            </a:r>
            <a:r>
              <a:rPr lang="hu-HU" sz="2000" dirty="0">
                <a:latin typeface="+mj-lt"/>
              </a:rPr>
              <a:t>.</a:t>
            </a:r>
          </a:p>
          <a:p>
            <a:pPr marL="342900" indent="-342900" algn="just">
              <a:spcAft>
                <a:spcPts val="600"/>
              </a:spcAft>
              <a:buFont typeface="Arial" panose="020B0604020202020204" pitchFamily="34" charset="0"/>
              <a:buChar char="•"/>
            </a:pPr>
            <a:r>
              <a:rPr lang="hu-HU" sz="2000" dirty="0">
                <a:latin typeface="+mj-lt"/>
              </a:rPr>
              <a:t>Az uniós jog hatályán kívül eső helyzetek kezelésére szolgáló, az EUSZ 7. cikke szerinti eljárások politikai szempontból nehéz aktiválása és az uniós jog hatálya alá tartozó különleges helyzetekben alkalmazott, korlátozott hatású kötelezettségszegési eljárások közötti szakadék áthidalására a Bizottság 2014-ben elindította a „jogállamiság megerősítésére irányuló uniós keretet”. </a:t>
            </a:r>
          </a:p>
          <a:p>
            <a:pPr marL="342900" indent="-342900" algn="just">
              <a:spcAft>
                <a:spcPts val="600"/>
              </a:spcAft>
              <a:buFont typeface="Arial" panose="020B0604020202020204" pitchFamily="34" charset="0"/>
              <a:buChar char="•"/>
            </a:pPr>
            <a:r>
              <a:rPr lang="hu-HU" sz="2000" dirty="0">
                <a:latin typeface="+mj-lt"/>
              </a:rPr>
              <a:t>E keret célja a jogállamiság hatékony és következetes védelmének biztosítása, ami előfeltétele annak, hogy az alapvető jogok rendszerszintű fenyegetése esetén biztosítva legyen e jogok tiszteletben tartása. </a:t>
            </a:r>
          </a:p>
        </p:txBody>
      </p:sp>
    </p:spTree>
    <p:extLst>
      <p:ext uri="{BB962C8B-B14F-4D97-AF65-F5344CB8AC3E}">
        <p14:creationId xmlns:p14="http://schemas.microsoft.com/office/powerpoint/2010/main" val="1017863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183" y="0"/>
            <a:ext cx="7772400" cy="1470025"/>
          </a:xfrm>
        </p:spPr>
        <p:txBody>
          <a:bodyPr/>
          <a:lstStyle/>
          <a:p>
            <a:r>
              <a:rPr lang="hu-HU" b="1" dirty="0"/>
              <a:t>Az alapjogok</a:t>
            </a:r>
            <a:endParaRPr lang="en-US" b="1" dirty="0"/>
          </a:p>
        </p:txBody>
      </p:sp>
      <p:sp>
        <p:nvSpPr>
          <p:cNvPr id="4" name="Szövegdoboz 3"/>
          <p:cNvSpPr txBox="1"/>
          <p:nvPr/>
        </p:nvSpPr>
        <p:spPr>
          <a:xfrm>
            <a:off x="323528" y="1484784"/>
            <a:ext cx="8496944" cy="5016758"/>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Az európai integrációt megálmodó alapítók a tagállamok közötti gazdasági típusú együttműködést tekintették az integráció első fázisának, továbbá célul tűzték ki a politikai értelemben vett integrációt.</a:t>
            </a:r>
          </a:p>
          <a:p>
            <a:pPr marL="342900" indent="-342900" algn="just">
              <a:spcAft>
                <a:spcPts val="600"/>
              </a:spcAft>
              <a:buFont typeface="Arial" panose="020B0604020202020204" pitchFamily="34" charset="0"/>
              <a:buChar char="•"/>
            </a:pPr>
            <a:r>
              <a:rPr lang="hu-HU" sz="2000" dirty="0">
                <a:latin typeface="+mj-lt"/>
              </a:rPr>
              <a:t>A gazdasági alapú együttműködés nagyon korán felvetette a járulékos jogi problémákat, így az uniós jog egyik problémás területe az </a:t>
            </a:r>
            <a:r>
              <a:rPr lang="hu-HU" sz="2000" b="1" dirty="0">
                <a:latin typeface="+mj-lt"/>
              </a:rPr>
              <a:t>alapjogokhoz, emberi jogokhoz való viszonyulás</a:t>
            </a:r>
            <a:r>
              <a:rPr lang="hu-HU" sz="2000" dirty="0">
                <a:latin typeface="+mj-lt"/>
              </a:rPr>
              <a:t>.</a:t>
            </a:r>
          </a:p>
          <a:p>
            <a:pPr marL="342900" indent="-342900" algn="just">
              <a:spcAft>
                <a:spcPts val="600"/>
              </a:spcAft>
              <a:buFont typeface="Arial" panose="020B0604020202020204" pitchFamily="34" charset="0"/>
              <a:buChar char="•"/>
            </a:pPr>
            <a:r>
              <a:rPr lang="hu-HU" sz="2000" dirty="0">
                <a:latin typeface="+mj-lt"/>
              </a:rPr>
              <a:t>A Római Szerződés már tartalmazott alapjogok védelmére vonatkozó rendelkezéseket.</a:t>
            </a:r>
          </a:p>
          <a:p>
            <a:pPr marL="990600" algn="ctr">
              <a:spcAft>
                <a:spcPts val="600"/>
              </a:spcAft>
            </a:pPr>
            <a:r>
              <a:rPr lang="hu-HU" sz="2000" i="1" dirty="0">
                <a:latin typeface="+mj-lt"/>
              </a:rPr>
              <a:t>„7. cikk E szerződés alkalmazási körében és az abban foglalt különös rendelkezések sérelme nélkül, tilos az állampolgárság alapján történő bármely megkülönböztetés.„</a:t>
            </a:r>
          </a:p>
          <a:p>
            <a:pPr marL="342900" indent="-342900" algn="just">
              <a:spcAft>
                <a:spcPts val="600"/>
              </a:spcAft>
              <a:buFont typeface="Arial" panose="020B0604020202020204" pitchFamily="34" charset="0"/>
              <a:buChar char="•"/>
            </a:pPr>
            <a:r>
              <a:rPr lang="hu-HU" sz="2000" b="1" dirty="0">
                <a:latin typeface="+mj-lt"/>
              </a:rPr>
              <a:t>Az alapjogok védelmének alapját </a:t>
            </a:r>
            <a:r>
              <a:rPr lang="hu-HU" sz="2000" dirty="0">
                <a:latin typeface="+mj-lt"/>
              </a:rPr>
              <a:t>az Európai Parlament, a Tanács és a Bizottság által 1977-ben kiadott </a:t>
            </a:r>
            <a:r>
              <a:rPr lang="hu-HU" sz="2000" b="1" dirty="0">
                <a:latin typeface="+mj-lt"/>
              </a:rPr>
              <a:t>közös nyilatkozat teremti meg</a:t>
            </a:r>
            <a:r>
              <a:rPr lang="hu-HU" sz="2000" dirty="0">
                <a:latin typeface="+mj-lt"/>
              </a:rPr>
              <a:t>, amely az alapvető jogoknak a Közösségben való tiszteletben tartásáról, és a rasszizmus, valamint az idegengyűlölet elleni fellépésről szól.</a:t>
            </a:r>
          </a:p>
        </p:txBody>
      </p:sp>
    </p:spTree>
    <p:extLst>
      <p:ext uri="{BB962C8B-B14F-4D97-AF65-F5344CB8AC3E}">
        <p14:creationId xmlns:p14="http://schemas.microsoft.com/office/powerpoint/2010/main" val="162814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lstStyle/>
          <a:p>
            <a:r>
              <a:rPr lang="hu-HU" b="1" dirty="0"/>
              <a:t>Alapjogi Ügynökség</a:t>
            </a:r>
            <a:endParaRPr lang="en-US" b="1" dirty="0"/>
          </a:p>
        </p:txBody>
      </p:sp>
      <p:sp>
        <p:nvSpPr>
          <p:cNvPr id="4" name="Szövegdoboz 3"/>
          <p:cNvSpPr txBox="1"/>
          <p:nvPr/>
        </p:nvSpPr>
        <p:spPr>
          <a:xfrm>
            <a:off x="755576" y="1772816"/>
            <a:ext cx="8136904" cy="369332"/>
          </a:xfrm>
          <a:prstGeom prst="rect">
            <a:avLst/>
          </a:prstGeom>
          <a:noFill/>
        </p:spPr>
        <p:txBody>
          <a:bodyPr wrap="square" rtlCol="0">
            <a:spAutoFit/>
          </a:bodyPr>
          <a:lstStyle/>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385216"/>
            <a:ext cx="3343256" cy="4994247"/>
          </a:xfrm>
          <a:prstGeom prst="rect">
            <a:avLst/>
          </a:prstGeom>
        </p:spPr>
      </p:pic>
      <p:sp>
        <p:nvSpPr>
          <p:cNvPr id="6" name="Szövegdoboz 5"/>
          <p:cNvSpPr txBox="1"/>
          <p:nvPr/>
        </p:nvSpPr>
        <p:spPr>
          <a:xfrm>
            <a:off x="2905073" y="6379463"/>
            <a:ext cx="3837910" cy="261610"/>
          </a:xfrm>
          <a:prstGeom prst="rect">
            <a:avLst/>
          </a:prstGeom>
          <a:noFill/>
        </p:spPr>
        <p:txBody>
          <a:bodyPr wrap="none" rtlCol="0">
            <a:spAutoFit/>
          </a:bodyPr>
          <a:lstStyle/>
          <a:p>
            <a:r>
              <a:rPr lang="hu-HU" sz="1100" dirty="0">
                <a:latin typeface="+mj-lt"/>
              </a:rPr>
              <a:t>Forrás: </a:t>
            </a:r>
            <a:r>
              <a:rPr lang="hu-HU" sz="1100" dirty="0">
                <a:latin typeface="+mj-lt"/>
                <a:hlinkClick r:id="rId3"/>
              </a:rPr>
              <a:t>https://fra.europa.eu/en/photo-gallery/2012/photos-media</a:t>
            </a:r>
            <a:endParaRPr lang="hu-HU" sz="1100" dirty="0">
              <a:latin typeface="+mj-lt"/>
            </a:endParaRPr>
          </a:p>
        </p:txBody>
      </p:sp>
    </p:spTree>
    <p:extLst>
      <p:ext uri="{BB962C8B-B14F-4D97-AF65-F5344CB8AC3E}">
        <p14:creationId xmlns:p14="http://schemas.microsoft.com/office/powerpoint/2010/main" val="274476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864095"/>
          </a:xfrm>
        </p:spPr>
        <p:txBody>
          <a:bodyPr/>
          <a:lstStyle/>
          <a:p>
            <a:r>
              <a:rPr lang="hu-HU" sz="3200" b="1" dirty="0"/>
              <a:t>Az</a:t>
            </a:r>
            <a:r>
              <a:rPr lang="hu-HU" sz="3200" b="1"/>
              <a:t> EU Alapjogi Ügynöksége</a:t>
            </a:r>
            <a:r>
              <a:rPr lang="hu-HU" sz="3200" b="1" dirty="0"/>
              <a:t/>
            </a:r>
            <a:br>
              <a:rPr lang="hu-HU" sz="3200" b="1" dirty="0"/>
            </a:br>
            <a:r>
              <a:rPr lang="hu-HU" sz="4000" b="1"/>
              <a:t>- FRA -</a:t>
            </a:r>
            <a:endParaRPr lang="en-US" dirty="0"/>
          </a:p>
        </p:txBody>
      </p:sp>
      <p:sp>
        <p:nvSpPr>
          <p:cNvPr id="5" name="Szövegdoboz 4"/>
          <p:cNvSpPr txBox="1"/>
          <p:nvPr/>
        </p:nvSpPr>
        <p:spPr>
          <a:xfrm>
            <a:off x="154687" y="1556792"/>
            <a:ext cx="8809801" cy="4601260"/>
          </a:xfrm>
          <a:prstGeom prst="rect">
            <a:avLst/>
          </a:prstGeom>
          <a:noFill/>
        </p:spPr>
        <p:txBody>
          <a:bodyPr wrap="square" rtlCol="0">
            <a:spAutoFit/>
          </a:bodyPr>
          <a:lstStyle/>
          <a:p>
            <a:pPr marL="95250" lvl="1" algn="just">
              <a:lnSpc>
                <a:spcPct val="120000"/>
              </a:lnSpc>
              <a:spcBef>
                <a:spcPts val="0"/>
              </a:spcBef>
              <a:spcAft>
                <a:spcPts val="600"/>
              </a:spcAft>
            </a:pPr>
            <a:r>
              <a:rPr lang="hu-HU" sz="2000" b="1" dirty="0">
                <a:solidFill>
                  <a:prstClr val="black"/>
                </a:solidFill>
                <a:latin typeface="+mj-lt"/>
              </a:rPr>
              <a:t>Székhelye:</a:t>
            </a:r>
            <a:r>
              <a:rPr lang="hu-HU" sz="2000" dirty="0">
                <a:solidFill>
                  <a:prstClr val="black"/>
                </a:solidFill>
                <a:latin typeface="+mj-lt"/>
              </a:rPr>
              <a:t> Bécs, Ausztria.</a:t>
            </a:r>
          </a:p>
          <a:p>
            <a:pPr marL="95250" lvl="1" algn="just">
              <a:lnSpc>
                <a:spcPct val="120000"/>
              </a:lnSpc>
              <a:spcBef>
                <a:spcPts val="0"/>
              </a:spcBef>
              <a:spcAft>
                <a:spcPts val="600"/>
              </a:spcAft>
            </a:pPr>
            <a:r>
              <a:rPr lang="hu-HU" sz="2000" b="1" dirty="0">
                <a:solidFill>
                  <a:prstClr val="black"/>
                </a:solidFill>
                <a:latin typeface="+mj-lt"/>
              </a:rPr>
              <a:t>Igazgató:</a:t>
            </a:r>
            <a:r>
              <a:rPr lang="hu-HU" sz="2000" dirty="0">
                <a:solidFill>
                  <a:prstClr val="black"/>
                </a:solidFill>
                <a:latin typeface="+mj-lt"/>
              </a:rPr>
              <a:t> </a:t>
            </a:r>
            <a:r>
              <a:rPr lang="hu-HU" sz="2000" b="1" dirty="0">
                <a:solidFill>
                  <a:prstClr val="black"/>
                </a:solidFill>
                <a:latin typeface="+mj-lt"/>
              </a:rPr>
              <a:t> </a:t>
            </a:r>
            <a:r>
              <a:rPr lang="hu-HU" sz="2000" dirty="0">
                <a:solidFill>
                  <a:prstClr val="black"/>
                </a:solidFill>
                <a:latin typeface="+mj-lt"/>
              </a:rPr>
              <a:t>Michael O'</a:t>
            </a:r>
            <a:r>
              <a:rPr lang="hu-HU" sz="2000" dirty="0" err="1">
                <a:solidFill>
                  <a:prstClr val="black"/>
                </a:solidFill>
                <a:latin typeface="+mj-lt"/>
              </a:rPr>
              <a:t>Flaherty</a:t>
            </a:r>
            <a:endParaRPr lang="hu-HU" sz="2000" dirty="0">
              <a:solidFill>
                <a:prstClr val="black"/>
              </a:solidFill>
              <a:latin typeface="+mj-lt"/>
            </a:endParaRPr>
          </a:p>
          <a:p>
            <a:pPr marL="95250" lvl="1" algn="just">
              <a:spcBef>
                <a:spcPts val="0"/>
              </a:spcBef>
              <a:spcAft>
                <a:spcPts val="600"/>
              </a:spcAft>
            </a:pPr>
            <a:endParaRPr lang="hu-HU" sz="2000" dirty="0">
              <a:solidFill>
                <a:prstClr val="black"/>
              </a:solidFill>
              <a:latin typeface="+mj-lt"/>
            </a:endParaRPr>
          </a:p>
          <a:p>
            <a:pPr marL="95250" lvl="1" algn="just">
              <a:spcBef>
                <a:spcPts val="0"/>
              </a:spcBef>
              <a:spcAft>
                <a:spcPts val="600"/>
              </a:spcAft>
            </a:pPr>
            <a:endParaRPr lang="hu-HU" sz="2000" dirty="0">
              <a:solidFill>
                <a:prstClr val="black"/>
              </a:solidFill>
              <a:latin typeface="+mj-lt"/>
            </a:endParaRPr>
          </a:p>
          <a:p>
            <a:pPr marL="95250" lvl="1" algn="just">
              <a:spcBef>
                <a:spcPts val="0"/>
              </a:spcBef>
              <a:spcAft>
                <a:spcPts val="600"/>
              </a:spcAft>
            </a:pPr>
            <a:endParaRPr lang="hu-HU" sz="2000" dirty="0">
              <a:solidFill>
                <a:prstClr val="black"/>
              </a:solidFill>
              <a:latin typeface="+mj-lt"/>
            </a:endParaRPr>
          </a:p>
          <a:p>
            <a:pPr marL="95250" lvl="1" algn="just">
              <a:spcBef>
                <a:spcPts val="0"/>
              </a:spcBef>
              <a:spcAft>
                <a:spcPts val="600"/>
              </a:spcAft>
            </a:pPr>
            <a:endParaRPr lang="hu-HU" sz="2000" dirty="0">
              <a:solidFill>
                <a:prstClr val="black"/>
              </a:solidFill>
              <a:latin typeface="+mj-lt"/>
            </a:endParaRPr>
          </a:p>
          <a:p>
            <a:pPr marL="95250" lvl="1" algn="just">
              <a:lnSpc>
                <a:spcPct val="120000"/>
              </a:lnSpc>
              <a:spcBef>
                <a:spcPts val="0"/>
              </a:spcBef>
              <a:spcAft>
                <a:spcPts val="600"/>
              </a:spcAft>
            </a:pPr>
            <a:endParaRPr lang="hu-HU" sz="2000" b="1" dirty="0">
              <a:solidFill>
                <a:prstClr val="black"/>
              </a:solidFill>
              <a:latin typeface="+mj-lt"/>
            </a:endParaRPr>
          </a:p>
          <a:p>
            <a:pPr marL="95250" lvl="1" algn="just">
              <a:lnSpc>
                <a:spcPct val="120000"/>
              </a:lnSpc>
              <a:spcBef>
                <a:spcPts val="0"/>
              </a:spcBef>
              <a:spcAft>
                <a:spcPts val="600"/>
              </a:spcAft>
            </a:pPr>
            <a:endParaRPr lang="hu-HU" sz="2000" b="1" dirty="0">
              <a:solidFill>
                <a:prstClr val="black"/>
              </a:solidFill>
              <a:latin typeface="+mj-lt"/>
            </a:endParaRPr>
          </a:p>
          <a:p>
            <a:pPr marL="95250" lvl="1" algn="just">
              <a:lnSpc>
                <a:spcPct val="120000"/>
              </a:lnSpc>
              <a:spcBef>
                <a:spcPts val="0"/>
              </a:spcBef>
              <a:spcAft>
                <a:spcPts val="600"/>
              </a:spcAft>
            </a:pPr>
            <a:r>
              <a:rPr lang="hu-HU" sz="2000" b="1" dirty="0">
                <a:solidFill>
                  <a:prstClr val="black"/>
                </a:solidFill>
                <a:latin typeface="+mj-lt"/>
              </a:rPr>
              <a:t>Vonatkozó jogszabály: </a:t>
            </a:r>
            <a:r>
              <a:rPr lang="hu-HU" sz="2000" dirty="0">
                <a:solidFill>
                  <a:prstClr val="black"/>
                </a:solidFill>
                <a:latin typeface="+mj-lt"/>
              </a:rPr>
              <a:t>168/2007/EK rendelet</a:t>
            </a:r>
          </a:p>
          <a:p>
            <a:pPr marL="95250" lvl="1">
              <a:lnSpc>
                <a:spcPct val="120000"/>
              </a:lnSpc>
              <a:spcBef>
                <a:spcPts val="0"/>
              </a:spcBef>
              <a:spcAft>
                <a:spcPts val="600"/>
              </a:spcAft>
            </a:pPr>
            <a:r>
              <a:rPr lang="hu-HU" sz="2000" b="1" dirty="0">
                <a:solidFill>
                  <a:prstClr val="black"/>
                </a:solidFill>
                <a:latin typeface="+mj-lt"/>
              </a:rPr>
              <a:t>Szervei: igazgató + </a:t>
            </a:r>
            <a:r>
              <a:rPr lang="hu-HU" sz="2000" b="1" dirty="0" err="1">
                <a:solidFill>
                  <a:prstClr val="black"/>
                </a:solidFill>
                <a:latin typeface="+mj-lt"/>
              </a:rPr>
              <a:t>igazgató</a:t>
            </a:r>
            <a:r>
              <a:rPr lang="hu-HU" sz="2000" b="1" dirty="0">
                <a:solidFill>
                  <a:prstClr val="black"/>
                </a:solidFill>
                <a:latin typeface="+mj-lt"/>
              </a:rPr>
              <a:t> tanács + </a:t>
            </a:r>
            <a:br>
              <a:rPr lang="hu-HU" sz="2000" b="1" dirty="0">
                <a:solidFill>
                  <a:prstClr val="black"/>
                </a:solidFill>
                <a:latin typeface="+mj-lt"/>
              </a:rPr>
            </a:br>
            <a:r>
              <a:rPr lang="hu-HU" sz="2000" b="1" dirty="0">
                <a:solidFill>
                  <a:prstClr val="black"/>
                </a:solidFill>
                <a:latin typeface="+mj-lt"/>
              </a:rPr>
              <a:t>               végrehajtó bizottság + tudományos bizottság</a:t>
            </a:r>
          </a:p>
        </p:txBody>
      </p:sp>
      <p:sp>
        <p:nvSpPr>
          <p:cNvPr id="9" name="Szövegdoboz 8"/>
          <p:cNvSpPr txBox="1"/>
          <p:nvPr/>
        </p:nvSpPr>
        <p:spPr>
          <a:xfrm>
            <a:off x="323528" y="2636912"/>
            <a:ext cx="8280920" cy="1938992"/>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a:solidFill>
                  <a:prstClr val="black"/>
                </a:solidFill>
                <a:latin typeface="Times New Roman"/>
              </a:rPr>
              <a:t>Az EU Alapjogi Ügynökségét </a:t>
            </a:r>
            <a:r>
              <a:rPr lang="hu-HU" sz="2000" b="1" dirty="0">
                <a:solidFill>
                  <a:prstClr val="black"/>
                </a:solidFill>
                <a:latin typeface="Times New Roman"/>
              </a:rPr>
              <a:t>2007-ben</a:t>
            </a:r>
            <a:r>
              <a:rPr lang="hu-HU" sz="2000" dirty="0">
                <a:solidFill>
                  <a:prstClr val="black"/>
                </a:solidFill>
                <a:latin typeface="Times New Roman"/>
              </a:rPr>
              <a:t> hozták lére. </a:t>
            </a:r>
          </a:p>
          <a:p>
            <a:pPr marL="342900" indent="-342900" algn="just">
              <a:buFont typeface="Arial" panose="020B0604020202020204" pitchFamily="34" charset="0"/>
              <a:buChar char="•"/>
            </a:pPr>
            <a:r>
              <a:rPr lang="hu-HU" sz="2000" dirty="0">
                <a:solidFill>
                  <a:prstClr val="black"/>
                </a:solidFill>
                <a:latin typeface="Times New Roman"/>
              </a:rPr>
              <a:t>A FRA elődjének tekinthető az 1997-ben létrejött </a:t>
            </a:r>
            <a:r>
              <a:rPr lang="hu-HU" sz="2000" b="1" dirty="0">
                <a:solidFill>
                  <a:prstClr val="black"/>
                </a:solidFill>
                <a:latin typeface="Times New Roman"/>
              </a:rPr>
              <a:t>Rasszizmus és Idegengyűlölet Európai Megfigyelőközpontja</a:t>
            </a:r>
            <a:r>
              <a:rPr lang="hu-HU" sz="2000" dirty="0">
                <a:solidFill>
                  <a:prstClr val="black"/>
                </a:solidFill>
                <a:latin typeface="Times New Roman"/>
              </a:rPr>
              <a:t>. </a:t>
            </a:r>
          </a:p>
          <a:p>
            <a:pPr marL="342900" indent="-342900" algn="just">
              <a:buFont typeface="Arial" panose="020B0604020202020204" pitchFamily="34" charset="0"/>
              <a:buChar char="•"/>
            </a:pPr>
            <a:r>
              <a:rPr lang="hu-HU" sz="2000" dirty="0">
                <a:solidFill>
                  <a:prstClr val="black"/>
                </a:solidFill>
                <a:latin typeface="Times New Roman"/>
              </a:rPr>
              <a:t>A Megfigyelőközpont az EU tagállamaiban jelentkező rasszizmust, antiszemitizmust, illetve idegengyűlöletet vizsgálta, és ezek vonatkozásában látta el az Uniót információkkal, és különböző elemzésekkel.</a:t>
            </a:r>
          </a:p>
        </p:txBody>
      </p:sp>
    </p:spTree>
    <p:extLst>
      <p:ext uri="{BB962C8B-B14F-4D97-AF65-F5344CB8AC3E}">
        <p14:creationId xmlns:p14="http://schemas.microsoft.com/office/powerpoint/2010/main" val="2484393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864095"/>
          </a:xfrm>
        </p:spPr>
        <p:txBody>
          <a:bodyPr/>
          <a:lstStyle/>
          <a:p>
            <a:r>
              <a:rPr lang="hu-HU" sz="3200" b="1" dirty="0"/>
              <a:t>Az</a:t>
            </a:r>
            <a:r>
              <a:rPr lang="hu-HU" sz="3200" b="1"/>
              <a:t> EU Alapjogi Ügynöksége</a:t>
            </a:r>
            <a:r>
              <a:rPr lang="hu-HU" sz="3200" b="1" dirty="0"/>
              <a:t/>
            </a:r>
            <a:br>
              <a:rPr lang="hu-HU" sz="3200" b="1" dirty="0"/>
            </a:br>
            <a:r>
              <a:rPr lang="hu-HU" sz="4000" b="1"/>
              <a:t>- FRA -</a:t>
            </a:r>
            <a:endParaRPr lang="en-US" dirty="0"/>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659777"/>
            <a:ext cx="3049412" cy="4571428"/>
          </a:xfrm>
          <a:prstGeom prst="rect">
            <a:avLst/>
          </a:prstGeom>
        </p:spPr>
      </p:pic>
      <p:sp>
        <p:nvSpPr>
          <p:cNvPr id="14" name="Szövegdoboz 11"/>
          <p:cNvSpPr txBox="1"/>
          <p:nvPr/>
        </p:nvSpPr>
        <p:spPr>
          <a:xfrm>
            <a:off x="6564993" y="6180892"/>
            <a:ext cx="1367682" cy="261610"/>
          </a:xfrm>
          <a:prstGeom prst="rect">
            <a:avLst/>
          </a:prstGeom>
          <a:noFill/>
        </p:spPr>
        <p:txBody>
          <a:bodyPr wrap="none" rtlCol="0">
            <a:spAutoFit/>
          </a:bodyPr>
          <a:lstStyle/>
          <a:p>
            <a:r>
              <a:rPr lang="hu-HU" sz="1100" b="1" i="1" dirty="0">
                <a:solidFill>
                  <a:prstClr val="black"/>
                </a:solidFill>
                <a:latin typeface="Times New Roman"/>
              </a:rPr>
              <a:t>Michael O'</a:t>
            </a:r>
            <a:r>
              <a:rPr lang="hu-HU" sz="1100" b="1" i="1" dirty="0" err="1">
                <a:solidFill>
                  <a:prstClr val="black"/>
                </a:solidFill>
                <a:latin typeface="Times New Roman"/>
              </a:rPr>
              <a:t>Flaherty</a:t>
            </a:r>
            <a:endParaRPr lang="hu-HU" sz="1100" i="1" dirty="0">
              <a:solidFill>
                <a:prstClr val="black"/>
              </a:solidFill>
              <a:latin typeface="Times New Roman"/>
            </a:endParaRPr>
          </a:p>
        </p:txBody>
      </p:sp>
      <p:sp>
        <p:nvSpPr>
          <p:cNvPr id="15" name="Szövegdoboz 12"/>
          <p:cNvSpPr txBox="1"/>
          <p:nvPr/>
        </p:nvSpPr>
        <p:spPr>
          <a:xfrm>
            <a:off x="5724128" y="6442502"/>
            <a:ext cx="3419872" cy="253916"/>
          </a:xfrm>
          <a:prstGeom prst="rect">
            <a:avLst/>
          </a:prstGeom>
          <a:noFill/>
        </p:spPr>
        <p:txBody>
          <a:bodyPr wrap="square" rtlCol="0">
            <a:spAutoFit/>
          </a:bodyPr>
          <a:lstStyle/>
          <a:p>
            <a:r>
              <a:rPr lang="hu-HU" sz="1050" dirty="0">
                <a:solidFill>
                  <a:prstClr val="black"/>
                </a:solidFill>
                <a:latin typeface="Times New Roman"/>
              </a:rPr>
              <a:t>Forrás: </a:t>
            </a:r>
            <a:r>
              <a:rPr lang="hu-HU" sz="1050" dirty="0">
                <a:solidFill>
                  <a:prstClr val="black"/>
                </a:solidFill>
                <a:latin typeface="Times New Roman"/>
                <a:hlinkClick r:id="rId3"/>
              </a:rPr>
              <a:t>https://fra.europa.eu/en/about-fra/structure/director</a:t>
            </a:r>
            <a:endParaRPr lang="hu-HU" sz="1050" dirty="0">
              <a:solidFill>
                <a:prstClr val="black"/>
              </a:solidFill>
              <a:latin typeface="Times New Roman"/>
            </a:endParaRPr>
          </a:p>
        </p:txBody>
      </p:sp>
      <p:sp>
        <p:nvSpPr>
          <p:cNvPr id="3" name="Téglalap 2"/>
          <p:cNvSpPr/>
          <p:nvPr/>
        </p:nvSpPr>
        <p:spPr>
          <a:xfrm>
            <a:off x="539552" y="2132856"/>
            <a:ext cx="4572000" cy="3385542"/>
          </a:xfrm>
          <a:prstGeom prst="rect">
            <a:avLst/>
          </a:prstGeom>
        </p:spPr>
        <p:txBody>
          <a:bodyPr>
            <a:spAutoFit/>
          </a:bodyPr>
          <a:lstStyle/>
          <a:p>
            <a:pPr marL="95250" lvl="1" algn="just">
              <a:lnSpc>
                <a:spcPct val="120000"/>
              </a:lnSpc>
              <a:spcBef>
                <a:spcPts val="0"/>
              </a:spcBef>
              <a:spcAft>
                <a:spcPts val="600"/>
              </a:spcAft>
            </a:pPr>
            <a:r>
              <a:rPr lang="hu-HU" sz="2000" b="1" dirty="0">
                <a:solidFill>
                  <a:prstClr val="black"/>
                </a:solidFill>
                <a:latin typeface="Times New Roman"/>
                <a:sym typeface="Wingdings" panose="05000000000000000000" pitchFamily="2" charset="2"/>
              </a:rPr>
              <a:t>Fő céljai: </a:t>
            </a:r>
          </a:p>
          <a:p>
            <a:pPr marL="381000" lvl="1" indent="-285750" algn="just">
              <a:spcBef>
                <a:spcPts val="0"/>
              </a:spcBef>
              <a:spcAft>
                <a:spcPts val="600"/>
              </a:spcAft>
              <a:buFont typeface="Arial" panose="020B0604020202020204" pitchFamily="34" charset="0"/>
              <a:buChar char="•"/>
            </a:pPr>
            <a:r>
              <a:rPr lang="hu-HU" sz="2000" dirty="0">
                <a:solidFill>
                  <a:prstClr val="black"/>
                </a:solidFill>
                <a:latin typeface="Times New Roman"/>
                <a:sym typeface="Wingdings" panose="05000000000000000000" pitchFamily="2" charset="2"/>
              </a:rPr>
              <a:t>az alapvető jogok tekintetében </a:t>
            </a:r>
            <a:r>
              <a:rPr lang="hu-HU" sz="2000" b="1" dirty="0">
                <a:solidFill>
                  <a:prstClr val="black"/>
                </a:solidFill>
                <a:latin typeface="Times New Roman"/>
                <a:sym typeface="Wingdings" panose="05000000000000000000" pitchFamily="2" charset="2"/>
              </a:rPr>
              <a:t>információ szolgáltatása, szakértelem biztosítása</a:t>
            </a:r>
            <a:r>
              <a:rPr lang="hu-HU" sz="2000" dirty="0">
                <a:solidFill>
                  <a:prstClr val="black"/>
                </a:solidFill>
                <a:latin typeface="Times New Roman"/>
                <a:sym typeface="Wingdings" panose="05000000000000000000" pitchFamily="2" charset="2"/>
              </a:rPr>
              <a:t> az uniós jog végrehajtása során </a:t>
            </a:r>
          </a:p>
          <a:p>
            <a:pPr marL="381000" lvl="1" indent="-285750" algn="just">
              <a:spcBef>
                <a:spcPts val="0"/>
              </a:spcBef>
              <a:spcAft>
                <a:spcPts val="600"/>
              </a:spcAft>
              <a:buFont typeface="Arial" panose="020B0604020202020204" pitchFamily="34" charset="0"/>
              <a:buChar char="•"/>
            </a:pPr>
            <a:r>
              <a:rPr lang="hu-HU" sz="2000" dirty="0">
                <a:solidFill>
                  <a:prstClr val="black"/>
                </a:solidFill>
                <a:latin typeface="Times New Roman"/>
                <a:sym typeface="Wingdings" panose="05000000000000000000" pitchFamily="2" charset="2"/>
              </a:rPr>
              <a:t>a tagállamok segítése abban, hogy az </a:t>
            </a:r>
            <a:r>
              <a:rPr lang="hu-HU" sz="2000" b="1" dirty="0">
                <a:solidFill>
                  <a:prstClr val="black"/>
                </a:solidFill>
                <a:latin typeface="Times New Roman"/>
                <a:sym typeface="Wingdings" panose="05000000000000000000" pitchFamily="2" charset="2"/>
              </a:rPr>
              <a:t>alapvető jogokat tiszteletben tartsák </a:t>
            </a:r>
            <a:r>
              <a:rPr lang="hu-HU" sz="2000" dirty="0">
                <a:solidFill>
                  <a:prstClr val="black"/>
                </a:solidFill>
                <a:latin typeface="Times New Roman"/>
                <a:sym typeface="Wingdings" panose="05000000000000000000" pitchFamily="2" charset="2"/>
              </a:rPr>
              <a:t>az uniós joggal kapcsolatos intézkedéseik megszervezése, illetve meghozatala során</a:t>
            </a:r>
          </a:p>
        </p:txBody>
      </p:sp>
    </p:spTree>
    <p:extLst>
      <p:ext uri="{BB962C8B-B14F-4D97-AF65-F5344CB8AC3E}">
        <p14:creationId xmlns:p14="http://schemas.microsoft.com/office/powerpoint/2010/main" val="4277930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179512" y="1412776"/>
            <a:ext cx="8712968" cy="6017032"/>
          </a:xfrm>
          <a:prstGeom prst="rect">
            <a:avLst/>
          </a:prstGeom>
          <a:noFill/>
        </p:spPr>
        <p:txBody>
          <a:bodyPr wrap="square" rtlCol="0">
            <a:spAutoFit/>
          </a:bodyPr>
          <a:lstStyle/>
          <a:p>
            <a:pPr algn="just">
              <a:spcAft>
                <a:spcPts val="600"/>
              </a:spcAft>
            </a:pPr>
            <a:r>
              <a:rPr lang="hu-HU" sz="2000" b="1" dirty="0">
                <a:solidFill>
                  <a:prstClr val="black"/>
                </a:solidFill>
                <a:latin typeface="Times New Roman"/>
              </a:rPr>
              <a:t>Feladat ellátása: </a:t>
            </a:r>
          </a:p>
          <a:p>
            <a:pPr marL="285750" indent="-285750" algn="just">
              <a:spcAft>
                <a:spcPts val="600"/>
              </a:spcAft>
              <a:buFont typeface="Arial" panose="020B0604020202020204" pitchFamily="34" charset="0"/>
              <a:buChar char="•"/>
            </a:pPr>
            <a:r>
              <a:rPr lang="hu-HU" sz="2000" dirty="0">
                <a:solidFill>
                  <a:prstClr val="black"/>
                </a:solidFill>
                <a:latin typeface="Times New Roman"/>
              </a:rPr>
              <a:t>Az ügynökség szervei az igazgatótanács, a végrehajtó bizottság, a tudományos bizottság, valamint a napi ügyvitelért az éves munkaprogramért felelős igazgató.</a:t>
            </a:r>
          </a:p>
          <a:p>
            <a:pPr marL="285750" indent="-285750" algn="just">
              <a:spcAft>
                <a:spcPts val="600"/>
              </a:spcAft>
              <a:buFont typeface="Arial" panose="020B0604020202020204" pitchFamily="34" charset="0"/>
              <a:buChar char="•"/>
            </a:pPr>
            <a:r>
              <a:rPr lang="hu-HU" sz="2000" dirty="0">
                <a:solidFill>
                  <a:prstClr val="black"/>
                </a:solidFill>
                <a:latin typeface="Times New Roman"/>
              </a:rPr>
              <a:t>Az ügynökség a munkáját az Európa Tanáccsal összehangoltan végzi.</a:t>
            </a:r>
          </a:p>
          <a:p>
            <a:pPr algn="just">
              <a:spcAft>
                <a:spcPts val="600"/>
              </a:spcAft>
            </a:pPr>
            <a:endParaRPr lang="hu-HU" sz="2000" b="1" dirty="0">
              <a:solidFill>
                <a:prstClr val="black"/>
              </a:solidFill>
              <a:latin typeface="Times New Roman"/>
            </a:endParaRPr>
          </a:p>
          <a:p>
            <a:pPr algn="just">
              <a:spcAft>
                <a:spcPts val="600"/>
              </a:spcAft>
            </a:pPr>
            <a:r>
              <a:rPr lang="hu-HU" sz="2000" b="1" dirty="0">
                <a:solidFill>
                  <a:prstClr val="black"/>
                </a:solidFill>
                <a:latin typeface="Times New Roman"/>
              </a:rPr>
              <a:t>Feladatok:</a:t>
            </a:r>
          </a:p>
          <a:p>
            <a:pPr marL="285750" indent="-285750" algn="just">
              <a:spcAft>
                <a:spcPts val="600"/>
              </a:spcAft>
              <a:buFont typeface="Arial" panose="020B0604020202020204" pitchFamily="34" charset="0"/>
              <a:buChar char="•"/>
            </a:pPr>
            <a:r>
              <a:rPr lang="hu-HU" sz="2000" dirty="0">
                <a:solidFill>
                  <a:prstClr val="black"/>
                </a:solidFill>
                <a:latin typeface="Times New Roman"/>
              </a:rPr>
              <a:t>Alapvető jogok tekintetében objektív, megbízható és összehasonlító információk és adatok gyűjtése, elemzése, tárolása és terjesztése.</a:t>
            </a:r>
          </a:p>
          <a:p>
            <a:pPr marL="285750" indent="-285750" algn="just">
              <a:spcAft>
                <a:spcPts val="600"/>
              </a:spcAft>
              <a:buFont typeface="Arial" panose="020B0604020202020204" pitchFamily="34" charset="0"/>
              <a:buChar char="•"/>
            </a:pPr>
            <a:r>
              <a:rPr lang="hu-HU" sz="2000" dirty="0">
                <a:solidFill>
                  <a:prstClr val="black"/>
                </a:solidFill>
                <a:latin typeface="Times New Roman"/>
              </a:rPr>
              <a:t>Módszerek és szabályok kidolgozása az adatok összehasonlíthatóságának és megbízhatóságának európai szinten történő javítása érdekében.</a:t>
            </a:r>
          </a:p>
          <a:p>
            <a:pPr marL="285750" indent="-285750" algn="just">
              <a:spcAft>
                <a:spcPts val="600"/>
              </a:spcAft>
              <a:buFont typeface="Arial" panose="020B0604020202020204" pitchFamily="34" charset="0"/>
              <a:buChar char="•"/>
            </a:pPr>
            <a:r>
              <a:rPr lang="hu-HU" sz="2000" dirty="0">
                <a:solidFill>
                  <a:prstClr val="black"/>
                </a:solidFill>
                <a:latin typeface="Times New Roman"/>
              </a:rPr>
              <a:t>Tudományos kutatások, felmérések, megvalósíthatósági tanulmányok készítése.</a:t>
            </a:r>
          </a:p>
          <a:p>
            <a:pPr marL="285750" indent="-285750" algn="just">
              <a:spcAft>
                <a:spcPts val="600"/>
              </a:spcAft>
              <a:buFont typeface="Arial" panose="020B0604020202020204" pitchFamily="34" charset="0"/>
              <a:buChar char="•"/>
            </a:pPr>
            <a:r>
              <a:rPr lang="hu-HU" sz="2000" dirty="0">
                <a:solidFill>
                  <a:prstClr val="black"/>
                </a:solidFill>
                <a:latin typeface="Times New Roman"/>
              </a:rPr>
              <a:t>Következtetések és vélemények kidolgozása az uniós intézményeknek a tagállamoknak saját kezdeményezésre vagy felkérésre.</a:t>
            </a:r>
          </a:p>
          <a:p>
            <a:pPr marL="742950" lvl="1" indent="-285750" algn="just">
              <a:buFont typeface="Arial" panose="020B0604020202020204" pitchFamily="34" charset="0"/>
              <a:buChar char="•"/>
            </a:pPr>
            <a:endParaRPr lang="hu-HU" sz="2000" dirty="0">
              <a:solidFill>
                <a:prstClr val="black"/>
              </a:solidFill>
              <a:latin typeface="Times New Roman"/>
            </a:endParaRPr>
          </a:p>
          <a:p>
            <a:pPr marL="742950" lvl="1" indent="-285750" algn="just">
              <a:buFont typeface="Arial" panose="020B0604020202020204" pitchFamily="34" charset="0"/>
              <a:buChar char="•"/>
            </a:pPr>
            <a:endParaRPr lang="hu-HU" sz="2000" dirty="0">
              <a:solidFill>
                <a:prstClr val="black"/>
              </a:solidFill>
              <a:latin typeface="Times New Roman"/>
            </a:endParaRPr>
          </a:p>
          <a:p>
            <a:pPr marL="742950" lvl="1" indent="-285750" algn="just">
              <a:buFont typeface="Arial" panose="020B0604020202020204" pitchFamily="34" charset="0"/>
              <a:buChar char="•"/>
            </a:pPr>
            <a:endParaRPr lang="hu-HU" sz="2000" dirty="0">
              <a:solidFill>
                <a:prstClr val="black"/>
              </a:solidFill>
              <a:latin typeface="Times New Roman"/>
            </a:endParaRPr>
          </a:p>
          <a:p>
            <a:pPr marL="742950" lvl="1" indent="-285750" algn="just">
              <a:buFont typeface="Arial" panose="020B0604020202020204" pitchFamily="34" charset="0"/>
              <a:buChar char="•"/>
            </a:pPr>
            <a:endParaRPr lang="hu-HU" sz="2000" dirty="0">
              <a:solidFill>
                <a:prstClr val="black"/>
              </a:solidFill>
              <a:latin typeface="Times New Roman"/>
            </a:endParaRPr>
          </a:p>
        </p:txBody>
      </p:sp>
      <p:sp>
        <p:nvSpPr>
          <p:cNvPr id="4" name="Title 1"/>
          <p:cNvSpPr txBox="1">
            <a:spLocks/>
          </p:cNvSpPr>
          <p:nvPr/>
        </p:nvSpPr>
        <p:spPr bwMode="auto">
          <a:xfrm>
            <a:off x="685800" y="332657"/>
            <a:ext cx="7772400"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sz="3200" b="1" dirty="0">
                <a:solidFill>
                  <a:prstClr val="black"/>
                </a:solidFill>
              </a:rPr>
              <a:t>Az EU Alapjogi Ügynöksége</a:t>
            </a:r>
            <a:br>
              <a:rPr lang="hu-HU" sz="3200" b="1" dirty="0">
                <a:solidFill>
                  <a:prstClr val="black"/>
                </a:solidFill>
              </a:rPr>
            </a:br>
            <a:r>
              <a:rPr lang="hu-HU" sz="4000" b="1" dirty="0">
                <a:solidFill>
                  <a:prstClr val="black"/>
                </a:solidFill>
              </a:rPr>
              <a:t>- FRA -</a:t>
            </a:r>
            <a:endParaRPr lang="en-US" sz="4000" b="1" dirty="0">
              <a:solidFill>
                <a:prstClr val="black"/>
              </a:solidFill>
            </a:endParaRPr>
          </a:p>
        </p:txBody>
      </p:sp>
    </p:spTree>
    <p:extLst>
      <p:ext uri="{BB962C8B-B14F-4D97-AF65-F5344CB8AC3E}">
        <p14:creationId xmlns:p14="http://schemas.microsoft.com/office/powerpoint/2010/main" val="4072795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968" y="0"/>
            <a:ext cx="7772400" cy="1470025"/>
          </a:xfrm>
        </p:spPr>
        <p:txBody>
          <a:bodyPr/>
          <a:lstStyle/>
          <a:p>
            <a:r>
              <a:rPr lang="hu-HU" sz="4000" b="1" dirty="0"/>
              <a:t>Emberi Jogok Európai Bírósága</a:t>
            </a:r>
            <a:endParaRPr lang="en-US" sz="4000" b="1"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844824"/>
            <a:ext cx="7046182" cy="3960440"/>
          </a:xfrm>
          <a:prstGeom prst="rect">
            <a:avLst/>
          </a:prstGeom>
        </p:spPr>
      </p:pic>
      <p:sp>
        <p:nvSpPr>
          <p:cNvPr id="7" name="Szövegdoboz 6"/>
          <p:cNvSpPr txBox="1"/>
          <p:nvPr/>
        </p:nvSpPr>
        <p:spPr>
          <a:xfrm>
            <a:off x="1115617" y="5805264"/>
            <a:ext cx="7046182" cy="307777"/>
          </a:xfrm>
          <a:prstGeom prst="rect">
            <a:avLst/>
          </a:prstGeom>
          <a:noFill/>
        </p:spPr>
        <p:txBody>
          <a:bodyPr wrap="square" rtlCol="0">
            <a:spAutoFit/>
          </a:bodyPr>
          <a:lstStyle/>
          <a:p>
            <a:r>
              <a:rPr lang="hu-HU" sz="700" dirty="0">
                <a:latin typeface="+mj-lt"/>
              </a:rPr>
              <a:t>Forrás: </a:t>
            </a:r>
            <a:r>
              <a:rPr lang="hu-HU" sz="700" dirty="0">
                <a:latin typeface="+mj-lt"/>
                <a:hlinkClick r:id="rId3"/>
              </a:rPr>
              <a:t>https://www.coe.int/en/web/freedom-expression/news/-/asset_publisher/thFVuWFiT2Lk/content/-seminar-human-rights-challenges-in-the-digital-age-judicial-perspectives-28-june-2019-strasbourg-european-court-of-human-rights</a:t>
            </a:r>
            <a:endParaRPr lang="hu-HU" sz="700" dirty="0">
              <a:latin typeface="+mj-lt"/>
            </a:endParaRPr>
          </a:p>
        </p:txBody>
      </p:sp>
    </p:spTree>
    <p:extLst>
      <p:ext uri="{BB962C8B-B14F-4D97-AF65-F5344CB8AC3E}">
        <p14:creationId xmlns:p14="http://schemas.microsoft.com/office/powerpoint/2010/main" val="862781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968" y="0"/>
            <a:ext cx="7772400" cy="1470025"/>
          </a:xfrm>
        </p:spPr>
        <p:txBody>
          <a:bodyPr/>
          <a:lstStyle/>
          <a:p>
            <a:r>
              <a:rPr lang="hu-HU" sz="4000" b="1" dirty="0"/>
              <a:t>Emberi Jogok Európai Bírósága</a:t>
            </a:r>
            <a:endParaRPr lang="en-US" sz="4000" b="1" dirty="0"/>
          </a:p>
        </p:txBody>
      </p:sp>
      <p:sp>
        <p:nvSpPr>
          <p:cNvPr id="5" name="Téglalap 4"/>
          <p:cNvSpPr/>
          <p:nvPr/>
        </p:nvSpPr>
        <p:spPr>
          <a:xfrm>
            <a:off x="203433" y="3858616"/>
            <a:ext cx="8641744" cy="2477601"/>
          </a:xfrm>
          <a:prstGeom prst="rect">
            <a:avLst/>
          </a:prstGeom>
        </p:spPr>
        <p:txBody>
          <a:bodyPr wrap="square">
            <a:spAutoFit/>
          </a:bodyPr>
          <a:lstStyle/>
          <a:p>
            <a:pPr marL="342900" indent="-342900" algn="just">
              <a:spcAft>
                <a:spcPts val="600"/>
              </a:spcAft>
              <a:buFont typeface="Arial" panose="020B0604020202020204" pitchFamily="34" charset="0"/>
              <a:buChar char="•"/>
            </a:pPr>
            <a:r>
              <a:rPr lang="hu-HU" sz="2000" dirty="0">
                <a:latin typeface="+mj-lt"/>
              </a:rPr>
              <a:t>1959 óta működik, feladata eljárni az Emberi Jogok Európai Egyezményében garantált jogok egyéni és államközi beadványokban állított sérelmének ügyében.</a:t>
            </a:r>
          </a:p>
          <a:p>
            <a:pPr marL="342900" indent="-342900" algn="just">
              <a:spcAft>
                <a:spcPts val="600"/>
              </a:spcAft>
              <a:buFont typeface="Arial" panose="020B0604020202020204" pitchFamily="34" charset="0"/>
              <a:buChar char="•"/>
            </a:pPr>
            <a:r>
              <a:rPr lang="hu-HU" sz="2000" dirty="0">
                <a:latin typeface="+mj-lt"/>
              </a:rPr>
              <a:t>Fennállásának fél évszázada alatt a Bíróság több, mint 10.000 ítéletet hozott. </a:t>
            </a:r>
          </a:p>
          <a:p>
            <a:pPr marL="342900" indent="-342900" algn="just">
              <a:spcAft>
                <a:spcPts val="600"/>
              </a:spcAft>
              <a:buFont typeface="Arial" panose="020B0604020202020204" pitchFamily="34" charset="0"/>
              <a:buChar char="•"/>
            </a:pPr>
            <a:r>
              <a:rPr lang="hu-HU" sz="2000" dirty="0">
                <a:latin typeface="+mj-lt"/>
              </a:rPr>
              <a:t>A Bíróság ítéletei a tagállamokra nézve kötelező érvényűek. </a:t>
            </a:r>
          </a:p>
          <a:p>
            <a:pPr marL="342900" indent="-342900" algn="just">
              <a:spcAft>
                <a:spcPts val="600"/>
              </a:spcAft>
              <a:buFont typeface="Arial" panose="020B0604020202020204" pitchFamily="34" charset="0"/>
              <a:buChar char="•"/>
            </a:pPr>
            <a:r>
              <a:rPr lang="hu-HU" sz="2000" dirty="0">
                <a:latin typeface="+mj-lt"/>
              </a:rPr>
              <a:t>A Bíróság által teremtett esetjog hatékonyan és elevenen tartja az Egyezményt, amely az európai jogállamiság és demokrácia egyik legfontosabb pillére.</a:t>
            </a: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920" y="1600710"/>
            <a:ext cx="4050844" cy="1512168"/>
          </a:xfrm>
          <a:prstGeom prst="rect">
            <a:avLst/>
          </a:prstGeom>
        </p:spPr>
      </p:pic>
      <p:sp>
        <p:nvSpPr>
          <p:cNvPr id="4" name="Szövegdoboz 3"/>
          <p:cNvSpPr txBox="1"/>
          <p:nvPr/>
        </p:nvSpPr>
        <p:spPr>
          <a:xfrm>
            <a:off x="4775433" y="3139819"/>
            <a:ext cx="4050843" cy="307777"/>
          </a:xfrm>
          <a:prstGeom prst="rect">
            <a:avLst/>
          </a:prstGeom>
          <a:noFill/>
        </p:spPr>
        <p:txBody>
          <a:bodyPr wrap="square" rtlCol="0">
            <a:spAutoFit/>
          </a:bodyPr>
          <a:lstStyle/>
          <a:p>
            <a:r>
              <a:rPr lang="hu-HU" sz="700" dirty="0"/>
              <a:t>Forrás: </a:t>
            </a:r>
            <a:r>
              <a:rPr lang="hu-HU" sz="700" dirty="0">
                <a:hlinkClick r:id="rId3"/>
              </a:rPr>
              <a:t>https://eap-csf.eu/the-european-court-for-human-rights-announces-two-decisions-on-azerbaijani-activists-2/</a:t>
            </a:r>
            <a:endParaRPr lang="hu-HU" sz="700" dirty="0"/>
          </a:p>
        </p:txBody>
      </p:sp>
      <p:sp>
        <p:nvSpPr>
          <p:cNvPr id="6" name="Téglalap 5"/>
          <p:cNvSpPr/>
          <p:nvPr/>
        </p:nvSpPr>
        <p:spPr>
          <a:xfrm>
            <a:off x="203433" y="1589020"/>
            <a:ext cx="4572000" cy="2554545"/>
          </a:xfrm>
          <a:prstGeom prst="rect">
            <a:avLst/>
          </a:prstGeom>
        </p:spPr>
        <p:txBody>
          <a:bodyPr>
            <a:spAutoFit/>
          </a:bodyPr>
          <a:lstStyle/>
          <a:p>
            <a:pPr algn="just"/>
            <a:r>
              <a:rPr lang="hu-HU" sz="2000" dirty="0">
                <a:latin typeface="+mj-lt"/>
              </a:rPr>
              <a:t>Az 1950-es  Emberi Jogok Európai Egyezménye betartásának felügyeletére létrehozott bíróság. </a:t>
            </a:r>
          </a:p>
          <a:p>
            <a:pPr algn="just"/>
            <a:endParaRPr lang="hu-HU" sz="2000" b="1" dirty="0">
              <a:latin typeface="+mj-lt"/>
            </a:endParaRPr>
          </a:p>
          <a:p>
            <a:pPr algn="just"/>
            <a:r>
              <a:rPr lang="hu-HU" sz="2000" b="1" dirty="0">
                <a:latin typeface="+mj-lt"/>
              </a:rPr>
              <a:t>Székhelye</a:t>
            </a:r>
            <a:r>
              <a:rPr lang="hu-HU" sz="2000" dirty="0">
                <a:latin typeface="+mj-lt"/>
              </a:rPr>
              <a:t>: Strasbourg.</a:t>
            </a:r>
          </a:p>
          <a:p>
            <a:pPr algn="just"/>
            <a:r>
              <a:rPr lang="hu-HU" sz="2000" b="1" dirty="0">
                <a:latin typeface="+mj-lt"/>
              </a:rPr>
              <a:t>M</a:t>
            </a:r>
            <a:r>
              <a:rPr lang="es-ES" sz="2000" b="1" dirty="0" err="1">
                <a:latin typeface="+mj-lt"/>
              </a:rPr>
              <a:t>agyar</a:t>
            </a:r>
            <a:r>
              <a:rPr lang="es-ES" sz="2000" b="1" dirty="0">
                <a:latin typeface="+mj-lt"/>
              </a:rPr>
              <a:t> </a:t>
            </a:r>
            <a:r>
              <a:rPr lang="es-ES" sz="2000" b="1" dirty="0" err="1">
                <a:latin typeface="+mj-lt"/>
              </a:rPr>
              <a:t>tagja</a:t>
            </a:r>
            <a:r>
              <a:rPr lang="es-ES" sz="2000" b="1" dirty="0">
                <a:latin typeface="+mj-lt"/>
              </a:rPr>
              <a:t> van</a:t>
            </a:r>
            <a:r>
              <a:rPr lang="es-ES" sz="2000" dirty="0">
                <a:latin typeface="+mj-lt"/>
              </a:rPr>
              <a:t>: </a:t>
            </a:r>
            <a:r>
              <a:rPr lang="es-ES" sz="2000" dirty="0" err="1">
                <a:latin typeface="+mj-lt"/>
              </a:rPr>
              <a:t>Paczolay</a:t>
            </a:r>
            <a:r>
              <a:rPr lang="es-ES" sz="2000" dirty="0">
                <a:latin typeface="+mj-lt"/>
              </a:rPr>
              <a:t> Péter</a:t>
            </a:r>
            <a:endParaRPr lang="hu-HU" sz="2000" dirty="0">
              <a:latin typeface="+mj-lt"/>
            </a:endParaRPr>
          </a:p>
          <a:p>
            <a:pPr algn="just"/>
            <a:r>
              <a:rPr lang="hu-HU" sz="2000" b="1" dirty="0">
                <a:latin typeface="+mj-lt"/>
              </a:rPr>
              <a:t>Elnöke</a:t>
            </a:r>
            <a:r>
              <a:rPr lang="hu-HU" sz="2000" dirty="0">
                <a:latin typeface="+mj-lt"/>
              </a:rPr>
              <a:t>:  </a:t>
            </a:r>
            <a:r>
              <a:rPr lang="hu-HU" sz="2000" dirty="0" err="1">
                <a:latin typeface="+mj-lt"/>
              </a:rPr>
              <a:t>Linos-Alexandre</a:t>
            </a:r>
            <a:r>
              <a:rPr lang="hu-HU" sz="2000" dirty="0">
                <a:latin typeface="+mj-lt"/>
              </a:rPr>
              <a:t> </a:t>
            </a:r>
            <a:r>
              <a:rPr lang="hu-HU" sz="2000" dirty="0" err="1">
                <a:latin typeface="+mj-lt"/>
              </a:rPr>
              <a:t>Sicilianos</a:t>
            </a:r>
            <a:endParaRPr lang="hu-HU" sz="2000" dirty="0">
              <a:latin typeface="+mj-lt"/>
            </a:endParaRPr>
          </a:p>
          <a:p>
            <a:pPr algn="just"/>
            <a:endParaRPr lang="hu-HU" sz="2000" dirty="0">
              <a:latin typeface="+mj-lt"/>
            </a:endParaRPr>
          </a:p>
        </p:txBody>
      </p:sp>
    </p:spTree>
    <p:extLst>
      <p:ext uri="{BB962C8B-B14F-4D97-AF65-F5344CB8AC3E}">
        <p14:creationId xmlns:p14="http://schemas.microsoft.com/office/powerpoint/2010/main" val="3639615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968" y="0"/>
            <a:ext cx="7772400" cy="1470025"/>
          </a:xfrm>
        </p:spPr>
        <p:txBody>
          <a:bodyPr/>
          <a:lstStyle/>
          <a:p>
            <a:r>
              <a:rPr lang="hu-HU" sz="4000" b="1" dirty="0"/>
              <a:t>Emberi Jogok Európai Bírósága</a:t>
            </a:r>
            <a:endParaRPr lang="en-US" sz="4000" b="1" dirty="0"/>
          </a:p>
        </p:txBody>
      </p:sp>
      <p:sp>
        <p:nvSpPr>
          <p:cNvPr id="5" name="Téglalap 4"/>
          <p:cNvSpPr/>
          <p:nvPr/>
        </p:nvSpPr>
        <p:spPr>
          <a:xfrm>
            <a:off x="34961" y="1340767"/>
            <a:ext cx="4321015" cy="5355312"/>
          </a:xfrm>
          <a:prstGeom prst="rect">
            <a:avLst/>
          </a:prstGeom>
        </p:spPr>
        <p:txBody>
          <a:bodyPr wrap="square">
            <a:spAutoFit/>
          </a:bodyPr>
          <a:lstStyle/>
          <a:p>
            <a:pPr algn="just">
              <a:spcAft>
                <a:spcPts val="0"/>
              </a:spcAft>
            </a:pPr>
            <a:r>
              <a:rPr lang="hu-HU" b="1" dirty="0" err="1">
                <a:latin typeface="+mj-lt"/>
              </a:rPr>
              <a:t>Linos-Alexandre</a:t>
            </a:r>
            <a:r>
              <a:rPr lang="hu-HU" b="1" dirty="0">
                <a:latin typeface="+mj-lt"/>
              </a:rPr>
              <a:t> </a:t>
            </a:r>
            <a:r>
              <a:rPr lang="hu-HU" b="1" dirty="0" err="1">
                <a:latin typeface="+mj-lt"/>
              </a:rPr>
              <a:t>Sicilianos</a:t>
            </a:r>
            <a:endParaRPr lang="hu-HU" b="1" dirty="0">
              <a:latin typeface="+mj-lt"/>
            </a:endParaRPr>
          </a:p>
          <a:p>
            <a:pPr marL="285750" indent="-285750" algn="just">
              <a:spcAft>
                <a:spcPts val="0"/>
              </a:spcAft>
              <a:buFont typeface="Arial" panose="020B0604020202020204" pitchFamily="34" charset="0"/>
              <a:buChar char="•"/>
            </a:pPr>
            <a:r>
              <a:rPr lang="hu-HU" dirty="0">
                <a:latin typeface="+mj-lt"/>
              </a:rPr>
              <a:t>1960-ban szültetett Athénban. </a:t>
            </a:r>
          </a:p>
          <a:p>
            <a:pPr marL="285750" indent="-285750" algn="just">
              <a:spcAft>
                <a:spcPts val="0"/>
              </a:spcAft>
              <a:buFont typeface="Arial" panose="020B0604020202020204" pitchFamily="34" charset="0"/>
              <a:buChar char="•"/>
            </a:pPr>
            <a:r>
              <a:rPr lang="hu-HU" dirty="0">
                <a:latin typeface="+mj-lt"/>
              </a:rPr>
              <a:t>1990-ben az Athéni Egyetemen szerzett jogi diplomát, majd a strasbourgi Robert </a:t>
            </a:r>
            <a:r>
              <a:rPr lang="hu-HU" dirty="0" err="1">
                <a:latin typeface="+mj-lt"/>
              </a:rPr>
              <a:t>Shuman</a:t>
            </a:r>
            <a:r>
              <a:rPr lang="hu-HU" dirty="0">
                <a:latin typeface="+mj-lt"/>
              </a:rPr>
              <a:t> Egyetemen doktori fokozatot szerez.</a:t>
            </a:r>
          </a:p>
          <a:p>
            <a:pPr marL="285750" indent="-285750" algn="just">
              <a:spcAft>
                <a:spcPts val="0"/>
              </a:spcAft>
              <a:buFont typeface="Arial" panose="020B0604020202020204" pitchFamily="34" charset="0"/>
              <a:buChar char="•"/>
            </a:pPr>
            <a:r>
              <a:rPr lang="hu-HU" dirty="0">
                <a:latin typeface="+mj-lt"/>
              </a:rPr>
              <a:t>Az Athéni Egyetem jogi professzora.</a:t>
            </a:r>
          </a:p>
          <a:p>
            <a:pPr marL="285750" indent="-285750" algn="just">
              <a:spcAft>
                <a:spcPts val="0"/>
              </a:spcAft>
              <a:buFont typeface="Arial" panose="020B0604020202020204" pitchFamily="34" charset="0"/>
              <a:buChar char="•"/>
            </a:pPr>
            <a:r>
              <a:rPr lang="hu-HU" dirty="0">
                <a:latin typeface="+mj-lt"/>
              </a:rPr>
              <a:t>2000 óta tagja, 2006-2011 között pedig alelnöke az Emberi Jogok Görög Nemzeti Bizottságának, tagja az Európai Unió Alapjogi Független Szakértői Hálózatnak.</a:t>
            </a:r>
          </a:p>
          <a:p>
            <a:pPr marL="285750" indent="-285750" algn="just">
              <a:spcAft>
                <a:spcPts val="0"/>
              </a:spcAft>
              <a:buFont typeface="Arial" panose="020B0604020202020204" pitchFamily="34" charset="0"/>
              <a:buChar char="•"/>
            </a:pPr>
            <a:r>
              <a:rPr lang="hu-HU" dirty="0">
                <a:latin typeface="+mj-lt"/>
              </a:rPr>
              <a:t> 2010 óta a Hágai Nemzetközi Jogi Akadémia kurátori tagja.</a:t>
            </a:r>
          </a:p>
          <a:p>
            <a:pPr marL="285750" indent="-285750" algn="just">
              <a:spcAft>
                <a:spcPts val="0"/>
              </a:spcAft>
              <a:buFont typeface="Arial" panose="020B0604020202020204" pitchFamily="34" charset="0"/>
              <a:buChar char="•"/>
            </a:pPr>
            <a:r>
              <a:rPr lang="hu-HU" dirty="0">
                <a:latin typeface="+mj-lt"/>
              </a:rPr>
              <a:t>2011 óta pedig a Nemzetközi Jogi Intézet társult tagja.</a:t>
            </a:r>
          </a:p>
          <a:p>
            <a:pPr marL="285750" indent="-285750" algn="just">
              <a:spcAft>
                <a:spcPts val="0"/>
              </a:spcAft>
              <a:buFont typeface="Arial" panose="020B0604020202020204" pitchFamily="34" charset="0"/>
              <a:buChar char="•"/>
            </a:pPr>
            <a:r>
              <a:rPr lang="hu-HU" dirty="0">
                <a:latin typeface="+mj-lt"/>
              </a:rPr>
              <a:t>2011. május 18-tól az Emberi Jogok Európai Bíróságának bírájává választották, majd 2019. májusától ennek elnöke.</a:t>
            </a:r>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097" y="2086992"/>
            <a:ext cx="4713312" cy="3142208"/>
          </a:xfrm>
          <a:prstGeom prst="rect">
            <a:avLst/>
          </a:prstGeom>
        </p:spPr>
      </p:pic>
      <p:sp>
        <p:nvSpPr>
          <p:cNvPr id="7" name="Szövegdoboz 6"/>
          <p:cNvSpPr txBox="1"/>
          <p:nvPr/>
        </p:nvSpPr>
        <p:spPr>
          <a:xfrm>
            <a:off x="4390311" y="5229200"/>
            <a:ext cx="3735318" cy="246221"/>
          </a:xfrm>
          <a:prstGeom prst="rect">
            <a:avLst/>
          </a:prstGeom>
          <a:noFill/>
        </p:spPr>
        <p:txBody>
          <a:bodyPr wrap="none" rtlCol="0">
            <a:spAutoFit/>
          </a:bodyPr>
          <a:lstStyle/>
          <a:p>
            <a:r>
              <a:rPr lang="hu-HU" sz="1000" dirty="0">
                <a:latin typeface="+mj-lt"/>
              </a:rPr>
              <a:t>Forrás: </a:t>
            </a:r>
            <a:r>
              <a:rPr lang="hu-HU" sz="1000" dirty="0">
                <a:latin typeface="+mj-lt"/>
                <a:hlinkClick r:id="rId3"/>
              </a:rPr>
              <a:t>https://www.echr.coe.int/Pages/home.aspx?p=court/president</a:t>
            </a:r>
            <a:endParaRPr lang="hu-HU" sz="1000" dirty="0">
              <a:latin typeface="+mj-lt"/>
            </a:endParaRPr>
          </a:p>
        </p:txBody>
      </p:sp>
    </p:spTree>
    <p:extLst>
      <p:ext uri="{BB962C8B-B14F-4D97-AF65-F5344CB8AC3E}">
        <p14:creationId xmlns:p14="http://schemas.microsoft.com/office/powerpoint/2010/main" val="525107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968" y="0"/>
            <a:ext cx="7772400" cy="1470025"/>
          </a:xfrm>
        </p:spPr>
        <p:txBody>
          <a:bodyPr/>
          <a:lstStyle/>
          <a:p>
            <a:r>
              <a:rPr lang="hu-HU" sz="4000" b="1" dirty="0"/>
              <a:t>Emberi Jogok Európai Bírósága</a:t>
            </a:r>
            <a:endParaRPr lang="en-US" sz="4000" b="1" dirty="0"/>
          </a:p>
        </p:txBody>
      </p:sp>
      <p:sp>
        <p:nvSpPr>
          <p:cNvPr id="5" name="Téglalap 4"/>
          <p:cNvSpPr/>
          <p:nvPr/>
        </p:nvSpPr>
        <p:spPr>
          <a:xfrm>
            <a:off x="34960" y="1340767"/>
            <a:ext cx="5185111" cy="5016758"/>
          </a:xfrm>
          <a:prstGeom prst="rect">
            <a:avLst/>
          </a:prstGeom>
        </p:spPr>
        <p:txBody>
          <a:bodyPr wrap="square">
            <a:spAutoFit/>
          </a:bodyPr>
          <a:lstStyle/>
          <a:p>
            <a:pPr algn="just">
              <a:spcAft>
                <a:spcPts val="0"/>
              </a:spcAft>
            </a:pPr>
            <a:r>
              <a:rPr lang="hu-HU" sz="2000" b="1" dirty="0" err="1">
                <a:latin typeface="+mj-lt"/>
              </a:rPr>
              <a:t>Paloczay</a:t>
            </a:r>
            <a:r>
              <a:rPr lang="hu-HU" sz="2000" b="1" dirty="0">
                <a:latin typeface="+mj-lt"/>
              </a:rPr>
              <a:t> Péter</a:t>
            </a:r>
          </a:p>
          <a:p>
            <a:pPr marL="285750" indent="-285750" algn="just">
              <a:spcAft>
                <a:spcPts val="0"/>
              </a:spcAft>
              <a:buFont typeface="Arial" panose="020B0604020202020204" pitchFamily="34" charset="0"/>
              <a:buChar char="•"/>
            </a:pPr>
            <a:r>
              <a:rPr lang="hu-HU" sz="2000" dirty="0">
                <a:latin typeface="+mj-lt"/>
              </a:rPr>
              <a:t>Magyar jogtudós, politológus, egyetemi tanár. </a:t>
            </a:r>
          </a:p>
          <a:p>
            <a:pPr marL="285750" indent="-285750" algn="just">
              <a:spcAft>
                <a:spcPts val="0"/>
              </a:spcAft>
              <a:buFont typeface="Arial" panose="020B0604020202020204" pitchFamily="34" charset="0"/>
              <a:buChar char="•"/>
            </a:pPr>
            <a:r>
              <a:rPr lang="hu-HU" sz="2000" dirty="0">
                <a:latin typeface="+mj-lt"/>
              </a:rPr>
              <a:t>Kutatási területe a politikaelmélet története és az összehasonlító alkotmánytan. </a:t>
            </a:r>
          </a:p>
          <a:p>
            <a:pPr marL="285750" indent="-285750" algn="just">
              <a:spcAft>
                <a:spcPts val="0"/>
              </a:spcAft>
              <a:buFont typeface="Arial" panose="020B0604020202020204" pitchFamily="34" charset="0"/>
              <a:buChar char="•"/>
            </a:pPr>
            <a:r>
              <a:rPr lang="hu-HU" sz="2000" dirty="0">
                <a:latin typeface="+mj-lt"/>
              </a:rPr>
              <a:t>1996 és 2000 között az Alkotmánybíróság főtitkára, 2006 és 2015 között tagja, 2007–2008-ban elnökhelyettese, 2008. július 3-ától 2015 február 25-ig elnöke. </a:t>
            </a:r>
          </a:p>
          <a:p>
            <a:pPr marL="285750" indent="-285750" algn="just">
              <a:spcAft>
                <a:spcPts val="0"/>
              </a:spcAft>
              <a:buFont typeface="Arial" panose="020B0604020202020204" pitchFamily="34" charset="0"/>
              <a:buChar char="•"/>
            </a:pPr>
            <a:r>
              <a:rPr lang="hu-HU" sz="2000" dirty="0">
                <a:latin typeface="+mj-lt"/>
              </a:rPr>
              <a:t>2005–2006-ban a Köztársasági Elnöki Hivatal vezetője. </a:t>
            </a:r>
          </a:p>
          <a:p>
            <a:pPr marL="285750" indent="-285750" algn="just">
              <a:spcAft>
                <a:spcPts val="0"/>
              </a:spcAft>
              <a:buFont typeface="Arial" panose="020B0604020202020204" pitchFamily="34" charset="0"/>
              <a:buChar char="•"/>
            </a:pPr>
            <a:r>
              <a:rPr lang="hu-HU" sz="2000" dirty="0">
                <a:latin typeface="+mj-lt"/>
              </a:rPr>
              <a:t>2015 és 2017 között Magyarország római nagykövete.</a:t>
            </a:r>
          </a:p>
          <a:p>
            <a:pPr marL="285750" indent="-285750" algn="just">
              <a:spcAft>
                <a:spcPts val="0"/>
              </a:spcAft>
              <a:buFont typeface="Arial" panose="020B0604020202020204" pitchFamily="34" charset="0"/>
              <a:buChar char="•"/>
            </a:pPr>
            <a:r>
              <a:rPr lang="hu-HU" sz="2000" dirty="0">
                <a:latin typeface="+mj-lt"/>
              </a:rPr>
              <a:t>2017-ben megválasztották az Emberi Jogok Európai Bírósága magyar bírójává, emiatt lemondott nagyköveti megbízásáról.</a:t>
            </a:r>
            <a:endParaRPr lang="hu-HU" sz="2000" b="1" dirty="0">
              <a:latin typeface="+mj-lt"/>
            </a:endParaRPr>
          </a:p>
        </p:txBody>
      </p:sp>
      <p:sp>
        <p:nvSpPr>
          <p:cNvPr id="7" name="Szövegdoboz 6"/>
          <p:cNvSpPr txBox="1"/>
          <p:nvPr/>
        </p:nvSpPr>
        <p:spPr>
          <a:xfrm>
            <a:off x="5687616" y="5708073"/>
            <a:ext cx="2845601" cy="338554"/>
          </a:xfrm>
          <a:prstGeom prst="rect">
            <a:avLst/>
          </a:prstGeom>
          <a:noFill/>
        </p:spPr>
        <p:txBody>
          <a:bodyPr wrap="square" rtlCol="0">
            <a:spAutoFit/>
          </a:bodyPr>
          <a:lstStyle/>
          <a:p>
            <a:r>
              <a:rPr lang="hu-HU" sz="800" dirty="0">
                <a:latin typeface="+mj-lt"/>
              </a:rPr>
              <a:t>Forrás: </a:t>
            </a:r>
            <a:r>
              <a:rPr lang="hu-HU" sz="800" dirty="0">
                <a:latin typeface="+mj-lt"/>
                <a:hlinkClick r:id="rId2"/>
              </a:rPr>
              <a:t>https://www.origo.hu/itthon/20080610-paczolay-petert-valasztottak-az-alkotmanybirosag-elnokeve.html</a:t>
            </a:r>
            <a:endParaRPr lang="hu-HU" sz="800" dirty="0">
              <a:latin typeface="+mj-lt"/>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498" y="1613718"/>
            <a:ext cx="2796719" cy="4018143"/>
          </a:xfrm>
          <a:prstGeom prst="rect">
            <a:avLst/>
          </a:prstGeom>
        </p:spPr>
      </p:pic>
    </p:spTree>
    <p:extLst>
      <p:ext uri="{BB962C8B-B14F-4D97-AF65-F5344CB8AC3E}">
        <p14:creationId xmlns:p14="http://schemas.microsoft.com/office/powerpoint/2010/main" val="2220476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136" y="31340"/>
            <a:ext cx="7772400" cy="1470025"/>
          </a:xfrm>
        </p:spPr>
        <p:txBody>
          <a:bodyPr/>
          <a:lstStyle/>
          <a:p>
            <a:r>
              <a:rPr lang="hu-HU" sz="2400" b="1" dirty="0"/>
              <a:t>Az Unió csatlakozása az emberi jogok és alapvető szabadságok védelméről szóló európai egyezményhez (EJEE)</a:t>
            </a:r>
            <a:endParaRPr lang="en-US" sz="2400" b="1" dirty="0"/>
          </a:p>
        </p:txBody>
      </p:sp>
      <p:sp>
        <p:nvSpPr>
          <p:cNvPr id="3" name="Szövegdoboz 2"/>
          <p:cNvSpPr txBox="1"/>
          <p:nvPr/>
        </p:nvSpPr>
        <p:spPr>
          <a:xfrm>
            <a:off x="251520" y="1340768"/>
            <a:ext cx="8496944" cy="5401479"/>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b="1" dirty="0">
                <a:latin typeface="+mj-lt"/>
              </a:rPr>
              <a:t>A csatlakozás előkészítése a Lisszaboni Szerződés hatálybalépését követően szinte azonnal megkezdődött</a:t>
            </a:r>
            <a:r>
              <a:rPr lang="hu-HU" sz="2000" dirty="0">
                <a:latin typeface="+mj-lt"/>
              </a:rPr>
              <a:t> mind az Európai Unió, mind az Európa Tanács részéről.</a:t>
            </a:r>
          </a:p>
          <a:p>
            <a:pPr marL="342900" indent="-342900" algn="just">
              <a:spcAft>
                <a:spcPts val="600"/>
              </a:spcAft>
              <a:buFont typeface="Arial" panose="020B0604020202020204" pitchFamily="34" charset="0"/>
              <a:buChar char="•"/>
            </a:pPr>
            <a:r>
              <a:rPr lang="hu-HU" sz="2000" dirty="0">
                <a:latin typeface="+mj-lt"/>
              </a:rPr>
              <a:t>2010. június 4-én az Európai Unió Tanácsa felhatalmazást adott a Bizottságnak a csatlakozás előkészítéséhez szükséges tárgyalások lefolytatására. </a:t>
            </a:r>
          </a:p>
          <a:p>
            <a:pPr marL="342900" indent="-342900" algn="just">
              <a:spcAft>
                <a:spcPts val="600"/>
              </a:spcAft>
              <a:buFont typeface="Arial" panose="020B0604020202020204" pitchFamily="34" charset="0"/>
              <a:buChar char="•"/>
            </a:pPr>
            <a:r>
              <a:rPr lang="hu-HU" sz="2000" dirty="0">
                <a:latin typeface="+mj-lt"/>
              </a:rPr>
              <a:t>Mivel az EJEE-</a:t>
            </a:r>
            <a:r>
              <a:rPr lang="hu-HU" sz="2000" dirty="0" err="1">
                <a:latin typeface="+mj-lt"/>
              </a:rPr>
              <a:t>hez</a:t>
            </a:r>
            <a:r>
              <a:rPr lang="hu-HU" sz="2000" dirty="0">
                <a:latin typeface="+mj-lt"/>
              </a:rPr>
              <a:t> korábban csak tagállamok csatlakozhattak, így a csatlakozás lehetővé válása érdekében az </a:t>
            </a:r>
            <a:r>
              <a:rPr lang="hu-HU" sz="2000" b="1" dirty="0">
                <a:latin typeface="+mj-lt"/>
              </a:rPr>
              <a:t>egyezmény feltételeit is módosítani kellene</a:t>
            </a:r>
            <a:r>
              <a:rPr lang="hu-HU" sz="2000" dirty="0">
                <a:latin typeface="+mj-lt"/>
              </a:rPr>
              <a:t>.</a:t>
            </a:r>
          </a:p>
          <a:p>
            <a:pPr marL="342900" indent="-342900" algn="just">
              <a:spcAft>
                <a:spcPts val="600"/>
              </a:spcAft>
              <a:buFont typeface="Arial" panose="020B0604020202020204" pitchFamily="34" charset="0"/>
              <a:buChar char="•"/>
            </a:pPr>
            <a:r>
              <a:rPr lang="hu-HU" sz="2000" dirty="0">
                <a:latin typeface="+mj-lt"/>
              </a:rPr>
              <a:t>2013 júliusában a Bizottság felkérte az </a:t>
            </a:r>
            <a:r>
              <a:rPr lang="hu-HU" sz="2000" dirty="0" err="1">
                <a:latin typeface="+mj-lt"/>
              </a:rPr>
              <a:t>EUB-t</a:t>
            </a:r>
            <a:r>
              <a:rPr lang="hu-HU" sz="2000" dirty="0">
                <a:latin typeface="+mj-lt"/>
              </a:rPr>
              <a:t>, hogy határozzon a megállapodás szerződésekkel való összeegyeztethetőségéről.</a:t>
            </a:r>
          </a:p>
          <a:p>
            <a:pPr marL="342900" indent="-342900" algn="just">
              <a:spcAft>
                <a:spcPts val="600"/>
              </a:spcAft>
              <a:buFont typeface="Arial" panose="020B0604020202020204" pitchFamily="34" charset="0"/>
              <a:buChar char="•"/>
            </a:pPr>
            <a:r>
              <a:rPr lang="hu-HU" sz="2000" b="1" dirty="0">
                <a:latin typeface="+mj-lt"/>
              </a:rPr>
              <a:t>2014. december 18-án az EUB elutasító véleményt adott ki</a:t>
            </a:r>
            <a:r>
              <a:rPr lang="hu-HU" sz="2000" dirty="0">
                <a:latin typeface="+mj-lt"/>
              </a:rPr>
              <a:t>, amelyben kijelentette, hogy a megállapodás-tervezet hátrányosan érintheti az uniós jog sajátos jellemzőit és autonómiáját. </a:t>
            </a:r>
          </a:p>
          <a:p>
            <a:pPr marL="342900" indent="-342900" algn="just">
              <a:spcAft>
                <a:spcPts val="600"/>
              </a:spcAft>
              <a:buFont typeface="Arial" panose="020B0604020202020204" pitchFamily="34" charset="0"/>
              <a:buChar char="•"/>
            </a:pPr>
            <a:r>
              <a:rPr lang="hu-HU" sz="2000" dirty="0">
                <a:latin typeface="+mj-lt"/>
              </a:rPr>
              <a:t>Jelenleg folyamatban vannak az EUB által felvetett kérdések megoldására és tárgyalások lefolytatására vonatkozó megbeszélések.</a:t>
            </a:r>
          </a:p>
        </p:txBody>
      </p:sp>
    </p:spTree>
    <p:extLst>
      <p:ext uri="{BB962C8B-B14F-4D97-AF65-F5344CB8AC3E}">
        <p14:creationId xmlns:p14="http://schemas.microsoft.com/office/powerpoint/2010/main" val="27589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605" y="0"/>
            <a:ext cx="7772400" cy="1470025"/>
          </a:xfrm>
        </p:spPr>
        <p:txBody>
          <a:bodyPr/>
          <a:lstStyle/>
          <a:p>
            <a:r>
              <a:rPr lang="hu-HU" sz="2800" b="1" dirty="0"/>
              <a:t>Az Emberi Jogok Európai Bírósága és az Európai Unió Bírósága alapjogi joggyakorlatának kapcsolódási pontjai</a:t>
            </a:r>
            <a:endParaRPr lang="en-US" sz="2800" b="1" dirty="0"/>
          </a:p>
        </p:txBody>
      </p:sp>
      <p:sp>
        <p:nvSpPr>
          <p:cNvPr id="4" name="Szövegdoboz 3"/>
          <p:cNvSpPr txBox="1"/>
          <p:nvPr/>
        </p:nvSpPr>
        <p:spPr>
          <a:xfrm>
            <a:off x="467544" y="1772816"/>
            <a:ext cx="8352928" cy="5016758"/>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Bizonyos értelemben az Európai Unió Bírósága sokban hasonló gyakorlatot folytat az Emberi Jogok Európai Bíróságához, azonban a </a:t>
            </a:r>
            <a:r>
              <a:rPr lang="hu-HU" sz="2000" b="1" dirty="0">
                <a:latin typeface="+mj-lt"/>
              </a:rPr>
              <a:t>jogvédelem megközelítése más</a:t>
            </a:r>
            <a:r>
              <a:rPr lang="hu-HU" sz="2000" dirty="0">
                <a:latin typeface="+mj-lt"/>
              </a:rPr>
              <a:t>. </a:t>
            </a:r>
          </a:p>
          <a:p>
            <a:pPr marL="342900" indent="-342900" algn="just">
              <a:spcAft>
                <a:spcPts val="600"/>
              </a:spcAft>
              <a:buFont typeface="Arial" panose="020B0604020202020204" pitchFamily="34" charset="0"/>
              <a:buChar char="•"/>
            </a:pPr>
            <a:r>
              <a:rPr lang="hu-HU" sz="2000" dirty="0">
                <a:latin typeface="+mj-lt"/>
              </a:rPr>
              <a:t>Ilyen például a </a:t>
            </a:r>
            <a:r>
              <a:rPr lang="hu-HU" sz="2000" b="1" dirty="0">
                <a:latin typeface="+mj-lt"/>
              </a:rPr>
              <a:t>Grogan ügy</a:t>
            </a:r>
            <a:r>
              <a:rPr lang="hu-HU" sz="2000" dirty="0">
                <a:latin typeface="+mj-lt"/>
              </a:rPr>
              <a:t>, amelyben a </a:t>
            </a:r>
            <a:r>
              <a:rPr lang="hu-HU" sz="2000" b="1" dirty="0">
                <a:latin typeface="+mj-lt"/>
              </a:rPr>
              <a:t>szolgáltatások szabadságának és az információterjesztés szabadságának elvi kérdései merültek fel</a:t>
            </a:r>
            <a:r>
              <a:rPr lang="hu-HU" sz="2000" dirty="0">
                <a:latin typeface="+mj-lt"/>
              </a:rPr>
              <a:t>, olyan értelemben, hogy Írországban, ahol tilos a terhesség művi megszakítása, van-e lehetőség arra, hogy diákszervezetek angol klinikákon elvégzett művi abortuszok lehetőségéről és a klinikák állapotáról terjesszenek információkat. </a:t>
            </a:r>
          </a:p>
          <a:p>
            <a:pPr marL="342900" indent="-342900" algn="just">
              <a:spcAft>
                <a:spcPts val="600"/>
              </a:spcAft>
              <a:buFont typeface="Arial" panose="020B0604020202020204" pitchFamily="34" charset="0"/>
              <a:buChar char="•"/>
            </a:pPr>
            <a:r>
              <a:rPr lang="hu-HU" sz="2000" dirty="0">
                <a:latin typeface="+mj-lt"/>
              </a:rPr>
              <a:t>Az </a:t>
            </a:r>
            <a:r>
              <a:rPr lang="hu-HU" sz="2000" b="1" dirty="0">
                <a:latin typeface="+mj-lt"/>
              </a:rPr>
              <a:t>Európai Unió Bírósága a szolgáltatás szabad nyújtása </a:t>
            </a:r>
            <a:r>
              <a:rPr lang="hu-HU" sz="2000" dirty="0">
                <a:latin typeface="+mj-lt"/>
              </a:rPr>
              <a:t>oldaláról közelítette meg a problémát és nem talált jogsértést.</a:t>
            </a:r>
          </a:p>
          <a:p>
            <a:pPr marL="342900" indent="-342900" algn="just">
              <a:spcAft>
                <a:spcPts val="600"/>
              </a:spcAft>
              <a:buFont typeface="Arial" panose="020B0604020202020204" pitchFamily="34" charset="0"/>
              <a:buChar char="•"/>
            </a:pPr>
            <a:r>
              <a:rPr lang="hu-HU" sz="2000" b="1" dirty="0">
                <a:latin typeface="+mj-lt"/>
              </a:rPr>
              <a:t>Az Emberi Jogok Európai Bírósága megállapította az Európai Egyezmény 10. cikk</a:t>
            </a:r>
            <a:r>
              <a:rPr lang="hu-HU" sz="2000" dirty="0">
                <a:latin typeface="+mj-lt"/>
              </a:rPr>
              <a:t> (Véleménynyilvánítás szabadsága) </a:t>
            </a:r>
            <a:r>
              <a:rPr lang="hu-HU" sz="2000" b="1" dirty="0">
                <a:latin typeface="+mj-lt"/>
              </a:rPr>
              <a:t>sérelmét</a:t>
            </a:r>
            <a:r>
              <a:rPr lang="hu-HU" sz="2000" dirty="0">
                <a:latin typeface="+mj-lt"/>
              </a:rPr>
              <a:t>. </a:t>
            </a:r>
          </a:p>
          <a:p>
            <a:pPr marL="342900" indent="-342900" algn="just">
              <a:spcAft>
                <a:spcPts val="600"/>
              </a:spcAft>
              <a:buFont typeface="Arial" panose="020B0604020202020204" pitchFamily="34" charset="0"/>
              <a:buChar char="•"/>
            </a:pPr>
            <a:r>
              <a:rPr lang="hu-HU" sz="2000" dirty="0">
                <a:latin typeface="+mj-lt"/>
              </a:rPr>
              <a:t>Ebből is látszik, hogy a két bíróság nagyon sokszor eltérő álláspontra jut egy azonos kérdést illetően.</a:t>
            </a:r>
          </a:p>
        </p:txBody>
      </p:sp>
    </p:spTree>
    <p:extLst>
      <p:ext uri="{BB962C8B-B14F-4D97-AF65-F5344CB8AC3E}">
        <p14:creationId xmlns:p14="http://schemas.microsoft.com/office/powerpoint/2010/main" val="3108896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90183" y="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b="1"/>
              <a:t>Az alapjogok</a:t>
            </a:r>
            <a:endParaRPr lang="en-US" b="1" dirty="0"/>
          </a:p>
        </p:txBody>
      </p:sp>
      <p:sp>
        <p:nvSpPr>
          <p:cNvPr id="5" name="Szövegdoboz 4"/>
          <p:cNvSpPr txBox="1"/>
          <p:nvPr/>
        </p:nvSpPr>
        <p:spPr>
          <a:xfrm>
            <a:off x="395536" y="1470025"/>
            <a:ext cx="8352928" cy="5247590"/>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b="1" dirty="0">
                <a:latin typeface="+mj-lt"/>
              </a:rPr>
              <a:t>Az alapjogok alapszerződési rangra való emelése </a:t>
            </a:r>
            <a:r>
              <a:rPr lang="hu-HU" sz="2000" dirty="0">
                <a:latin typeface="+mj-lt"/>
              </a:rPr>
              <a:t>a Maastrichti Szerződés beiktatásával történt meg, amelyet az Amszterdami Szerződés finomított.</a:t>
            </a:r>
          </a:p>
          <a:p>
            <a:pPr marL="342900" indent="-342900" algn="just">
              <a:spcAft>
                <a:spcPts val="600"/>
              </a:spcAft>
              <a:buFont typeface="Arial" panose="020B0604020202020204" pitchFamily="34" charset="0"/>
              <a:buChar char="•"/>
            </a:pPr>
            <a:r>
              <a:rPr lang="hu-HU" sz="2000" dirty="0">
                <a:latin typeface="+mj-lt"/>
              </a:rPr>
              <a:t>Ennek értelmében az </a:t>
            </a:r>
            <a:r>
              <a:rPr lang="hu-HU" sz="2000" b="1" dirty="0">
                <a:latin typeface="+mj-lt"/>
              </a:rPr>
              <a:t>Unió a szabadság, a demokrácia, az emberi jogok és az alapvető szabadságok tiszteletben tartásán és a jogállamiság elvein alapul</a:t>
            </a:r>
            <a:r>
              <a:rPr lang="hu-HU" sz="2000" dirty="0">
                <a:latin typeface="+mj-lt"/>
              </a:rPr>
              <a:t>, amely elvek közösek a tagállamokban (Amszterdami Szerződés 6. cikk. (1) </a:t>
            </a:r>
            <a:r>
              <a:rPr lang="hu-HU" sz="2000" dirty="0" err="1">
                <a:latin typeface="+mj-lt"/>
              </a:rPr>
              <a:t>bek</a:t>
            </a:r>
            <a:r>
              <a:rPr lang="hu-HU" sz="2000" dirty="0">
                <a:latin typeface="+mj-lt"/>
              </a:rPr>
              <a:t>.).</a:t>
            </a:r>
          </a:p>
          <a:p>
            <a:pPr marL="342900" indent="-342900" algn="just">
              <a:spcAft>
                <a:spcPts val="600"/>
              </a:spcAft>
              <a:buFont typeface="Arial" panose="020B0604020202020204" pitchFamily="34" charset="0"/>
              <a:buChar char="•"/>
            </a:pPr>
            <a:r>
              <a:rPr lang="hu-HU" sz="2000" dirty="0">
                <a:latin typeface="+mj-lt"/>
              </a:rPr>
              <a:t>Az 1990-es években az </a:t>
            </a:r>
            <a:r>
              <a:rPr lang="hu-HU" sz="2000" b="1" dirty="0">
                <a:latin typeface="+mj-lt"/>
              </a:rPr>
              <a:t>Európai Közösség Emberi Jogok Európai Egyezményéhez való csatlakozás </a:t>
            </a:r>
            <a:r>
              <a:rPr lang="hu-HU" sz="2000" dirty="0">
                <a:latin typeface="+mj-lt"/>
              </a:rPr>
              <a:t>gondolata felmerült, azonban az Európai Unió Bírósága (továbbiakban: Európai Bíróság) 2/94. véleményében (további információ: </a:t>
            </a:r>
            <a:r>
              <a:rPr lang="hu-HU" sz="2000" dirty="0">
                <a:latin typeface="+mj-lt"/>
                <a:hlinkClick r:id="rId2"/>
              </a:rPr>
              <a:t>LINK</a:t>
            </a:r>
            <a:r>
              <a:rPr lang="hu-HU" sz="2000" dirty="0">
                <a:latin typeface="+mj-lt"/>
              </a:rPr>
              <a:t>) kifejtette, hogy (a közösségi jog akkori hatályos állapotában) az Európai Közösségnek nincs hatásköre az Emberi Jogok Európai Egyezményéhez való csatlakozáshoz, mivel ez az emberi jogok védelmére vonatkozó közösségi rendszer megváltoztatását igényelné.</a:t>
            </a:r>
          </a:p>
          <a:p>
            <a:pPr marL="342900" indent="-342900" algn="just">
              <a:spcAft>
                <a:spcPts val="600"/>
              </a:spcAft>
              <a:buFont typeface="Arial" panose="020B0604020202020204" pitchFamily="34" charset="0"/>
              <a:buChar char="•"/>
            </a:pPr>
            <a:r>
              <a:rPr lang="hu-HU" sz="2000" dirty="0">
                <a:latin typeface="+mj-lt"/>
              </a:rPr>
              <a:t>A Bíróság véleménye után mozgalom indult el arra vonatkozóan, hogy az Európai Uniónak miért nincs egy </a:t>
            </a:r>
            <a:r>
              <a:rPr lang="hu-HU" sz="2000" b="1" dirty="0">
                <a:latin typeface="+mj-lt"/>
              </a:rPr>
              <a:t>alapjogi katalógusa</a:t>
            </a:r>
            <a:r>
              <a:rPr lang="hu-HU" sz="2000" dirty="0">
                <a:latin typeface="+mj-lt"/>
              </a:rPr>
              <a:t>, amely a védelembe vett jogokat legalább felsorolja, vagy tartalmi szabályozást tartalmazna.</a:t>
            </a:r>
          </a:p>
        </p:txBody>
      </p:sp>
    </p:spTree>
    <p:extLst>
      <p:ext uri="{BB962C8B-B14F-4D97-AF65-F5344CB8AC3E}">
        <p14:creationId xmlns:p14="http://schemas.microsoft.com/office/powerpoint/2010/main" val="2518670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605" y="0"/>
            <a:ext cx="7772400" cy="1470025"/>
          </a:xfrm>
        </p:spPr>
        <p:txBody>
          <a:bodyPr/>
          <a:lstStyle/>
          <a:p>
            <a:r>
              <a:rPr lang="hu-HU" sz="2800" b="1" dirty="0"/>
              <a:t>Az Emberi Jogok Európai Bírósága és az Európai Unió Bírósága alapjogi joggyakorlatának kapcsolódási pontjai</a:t>
            </a:r>
            <a:endParaRPr lang="en-US" sz="2800" b="1" dirty="0"/>
          </a:p>
        </p:txBody>
      </p:sp>
      <p:sp>
        <p:nvSpPr>
          <p:cNvPr id="4" name="Szövegdoboz 3"/>
          <p:cNvSpPr txBox="1"/>
          <p:nvPr/>
        </p:nvSpPr>
        <p:spPr>
          <a:xfrm>
            <a:off x="395536" y="1700808"/>
            <a:ext cx="8352928" cy="4478149"/>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Az </a:t>
            </a:r>
            <a:r>
              <a:rPr lang="hu-HU" sz="2000" b="1" dirty="0">
                <a:latin typeface="+mj-lt"/>
              </a:rPr>
              <a:t>Unió intézményeivel, azok aktusaival szemben benyújtott kérelmeket </a:t>
            </a:r>
            <a:r>
              <a:rPr lang="hu-HU" sz="2000" dirty="0">
                <a:latin typeface="+mj-lt"/>
              </a:rPr>
              <a:t>főszabály szerint az Emberi Jogok Európai Bírósága </a:t>
            </a:r>
            <a:r>
              <a:rPr lang="hu-HU" sz="2000" b="1" dirty="0">
                <a:latin typeface="+mj-lt"/>
              </a:rPr>
              <a:t>nem fogadhatja el</a:t>
            </a:r>
            <a:r>
              <a:rPr lang="hu-HU" sz="2000" dirty="0">
                <a:latin typeface="+mj-lt"/>
              </a:rPr>
              <a:t>.</a:t>
            </a:r>
          </a:p>
          <a:p>
            <a:pPr marL="342900" indent="-342900" algn="just">
              <a:spcAft>
                <a:spcPts val="600"/>
              </a:spcAft>
              <a:buFont typeface="Arial" panose="020B0604020202020204" pitchFamily="34" charset="0"/>
              <a:buChar char="•"/>
            </a:pPr>
            <a:r>
              <a:rPr lang="hu-HU" sz="2000" dirty="0">
                <a:latin typeface="+mj-lt"/>
              </a:rPr>
              <a:t>A tagállamok uniós jogi relevancia nélkül, tisztán tagállami jogi aktusainak alapjogi kontrollja esetén nyilvánvalóan </a:t>
            </a:r>
            <a:r>
              <a:rPr lang="hu-HU" sz="2000" dirty="0" err="1">
                <a:latin typeface="+mj-lt"/>
              </a:rPr>
              <a:t>elfogadhatóak</a:t>
            </a:r>
            <a:r>
              <a:rPr lang="hu-HU" sz="2000" dirty="0">
                <a:latin typeface="+mj-lt"/>
              </a:rPr>
              <a:t> a kérelmek.</a:t>
            </a:r>
          </a:p>
          <a:p>
            <a:pPr marL="342900" indent="-342900" algn="just">
              <a:spcAft>
                <a:spcPts val="600"/>
              </a:spcAft>
              <a:buFont typeface="Arial" panose="020B0604020202020204" pitchFamily="34" charset="0"/>
              <a:buChar char="•"/>
            </a:pPr>
            <a:r>
              <a:rPr lang="hu-HU" sz="2000" dirty="0">
                <a:latin typeface="+mj-lt"/>
              </a:rPr>
              <a:t>A problémát az jelenti, ha a </a:t>
            </a:r>
            <a:r>
              <a:rPr lang="hu-HU" sz="2000" b="1" dirty="0">
                <a:latin typeface="+mj-lt"/>
              </a:rPr>
              <a:t>tagállamok aktusaival függ össze </a:t>
            </a:r>
            <a:r>
              <a:rPr lang="hu-HU" sz="2000" dirty="0">
                <a:latin typeface="+mj-lt"/>
              </a:rPr>
              <a:t>az alapjogi panasz, ugyanis a kérelmek csak akkor </a:t>
            </a:r>
            <a:r>
              <a:rPr lang="hu-HU" sz="2000" dirty="0" err="1">
                <a:latin typeface="+mj-lt"/>
              </a:rPr>
              <a:t>elfogadhatóak</a:t>
            </a:r>
            <a:r>
              <a:rPr lang="hu-HU" sz="2000" dirty="0">
                <a:latin typeface="+mj-lt"/>
              </a:rPr>
              <a:t>, ha uniós jog alkalmazási körébe esnek.</a:t>
            </a:r>
          </a:p>
          <a:p>
            <a:pPr marL="342900" indent="-342900" algn="just">
              <a:spcAft>
                <a:spcPts val="600"/>
              </a:spcAft>
              <a:buFont typeface="Arial" panose="020B0604020202020204" pitchFamily="34" charset="0"/>
              <a:buChar char="•"/>
            </a:pPr>
            <a:r>
              <a:rPr lang="hu-HU" sz="2000" b="1" dirty="0">
                <a:latin typeface="+mj-lt"/>
              </a:rPr>
              <a:t>A probléma megoldására két lehetőség van</a:t>
            </a:r>
            <a:r>
              <a:rPr lang="hu-HU" sz="2000" dirty="0">
                <a:latin typeface="+mj-lt"/>
              </a:rPr>
              <a:t>: </a:t>
            </a:r>
          </a:p>
          <a:p>
            <a:pPr marL="628650" indent="-266700" algn="just">
              <a:spcAft>
                <a:spcPts val="600"/>
              </a:spcAft>
              <a:tabLst>
                <a:tab pos="714375" algn="l"/>
              </a:tabLst>
            </a:pPr>
            <a:r>
              <a:rPr lang="hu-HU" sz="2000" dirty="0">
                <a:latin typeface="+mj-lt"/>
              </a:rPr>
              <a:t>1. </a:t>
            </a:r>
            <a:r>
              <a:rPr lang="hu-HU" sz="2000" b="1" dirty="0">
                <a:latin typeface="+mj-lt"/>
              </a:rPr>
              <a:t>Ha a tagállamnak van mérlegelési jogköre </a:t>
            </a:r>
            <a:r>
              <a:rPr lang="hu-HU" sz="2000" dirty="0">
                <a:latin typeface="+mj-lt"/>
              </a:rPr>
              <a:t>(tipikusan irányelv esetén), az Emberi Jogok Európai Bírósága az alapjogi kontrollt elvégzi azon a dogmatikai alapon, hogy a helyzetet úgy tekinti, mintha a szabály tisztán belső jogi aktus volna.</a:t>
            </a:r>
          </a:p>
          <a:p>
            <a:pPr marL="342900" indent="-342900" algn="just">
              <a:spcAft>
                <a:spcPts val="600"/>
              </a:spcAft>
              <a:buFont typeface="Arial" panose="020B0604020202020204" pitchFamily="34" charset="0"/>
              <a:buChar char="•"/>
            </a:pPr>
            <a:endParaRPr lang="hu-HU" sz="2000" dirty="0">
              <a:latin typeface="+mj-lt"/>
            </a:endParaRPr>
          </a:p>
        </p:txBody>
      </p:sp>
    </p:spTree>
    <p:extLst>
      <p:ext uri="{BB962C8B-B14F-4D97-AF65-F5344CB8AC3E}">
        <p14:creationId xmlns:p14="http://schemas.microsoft.com/office/powerpoint/2010/main" val="3610943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605" y="0"/>
            <a:ext cx="7772400" cy="1470025"/>
          </a:xfrm>
        </p:spPr>
        <p:txBody>
          <a:bodyPr/>
          <a:lstStyle/>
          <a:p>
            <a:r>
              <a:rPr lang="hu-HU" sz="2800" b="1" dirty="0"/>
              <a:t>Az Emberi Jogok Európai Bírósága és az Európai Unió Bírósága alapjogi joggyakorlatának kapcsolódási pontjai</a:t>
            </a:r>
            <a:endParaRPr lang="en-US" sz="2800" b="1" dirty="0"/>
          </a:p>
        </p:txBody>
      </p:sp>
      <p:sp>
        <p:nvSpPr>
          <p:cNvPr id="4" name="Szövegdoboz 3"/>
          <p:cNvSpPr txBox="1"/>
          <p:nvPr/>
        </p:nvSpPr>
        <p:spPr>
          <a:xfrm>
            <a:off x="395536" y="1844824"/>
            <a:ext cx="8352928" cy="4016484"/>
          </a:xfrm>
          <a:prstGeom prst="rect">
            <a:avLst/>
          </a:prstGeom>
          <a:noFill/>
        </p:spPr>
        <p:txBody>
          <a:bodyPr wrap="square" rtlCol="0">
            <a:spAutoFit/>
          </a:bodyPr>
          <a:lstStyle/>
          <a:p>
            <a:pPr marL="714375" indent="-352425" algn="just">
              <a:spcAft>
                <a:spcPts val="600"/>
              </a:spcAft>
            </a:pPr>
            <a:r>
              <a:rPr lang="hu-HU" sz="2000" dirty="0">
                <a:latin typeface="+mj-lt"/>
              </a:rPr>
              <a:t>2. </a:t>
            </a:r>
            <a:r>
              <a:rPr lang="hu-HU" sz="2000" b="1" dirty="0">
                <a:latin typeface="+mj-lt"/>
              </a:rPr>
              <a:t>Ha a tagállamnak az uniós jogforrás alkalmazása tekintetében nincs mérlegelési jogköre </a:t>
            </a:r>
            <a:r>
              <a:rPr lang="hu-HU" sz="2000" dirty="0">
                <a:latin typeface="+mj-lt"/>
              </a:rPr>
              <a:t>(tipikusan ez a helyzet rendeletek esetén), más megoldást lehet alkalmazni.</a:t>
            </a:r>
          </a:p>
          <a:p>
            <a:pPr marL="903288" indent="-342900" algn="just">
              <a:spcAft>
                <a:spcPts val="600"/>
              </a:spcAft>
              <a:buFont typeface="Arial" panose="020B0604020202020204" pitchFamily="34" charset="0"/>
              <a:buChar char="•"/>
            </a:pPr>
            <a:r>
              <a:rPr lang="hu-HU" sz="2000" dirty="0">
                <a:latin typeface="+mj-lt"/>
              </a:rPr>
              <a:t>2005-ig ha a tagállamnak nem volt mérlegelési joga az Emberi Jogok Európai Bírósága az uniós relevanciával bíró tagállami jogi aktus alapjogi kontrollját nem végezte el. </a:t>
            </a:r>
          </a:p>
          <a:p>
            <a:pPr marL="903288" indent="-342900" algn="just">
              <a:spcAft>
                <a:spcPts val="600"/>
              </a:spcAft>
              <a:buFont typeface="Arial" panose="020B0604020202020204" pitchFamily="34" charset="0"/>
              <a:buChar char="•"/>
            </a:pPr>
            <a:r>
              <a:rPr lang="hu-HU" sz="2000" dirty="0">
                <a:latin typeface="+mj-lt"/>
              </a:rPr>
              <a:t>2005 után kialakította a </a:t>
            </a:r>
            <a:r>
              <a:rPr lang="hu-HU" sz="2000" b="1" dirty="0" err="1">
                <a:latin typeface="+mj-lt"/>
              </a:rPr>
              <a:t>Bosphorus</a:t>
            </a:r>
            <a:r>
              <a:rPr lang="hu-HU" sz="2000" b="1" dirty="0">
                <a:latin typeface="+mj-lt"/>
              </a:rPr>
              <a:t>-formulát</a:t>
            </a:r>
            <a:r>
              <a:rPr lang="hu-HU" sz="2000" dirty="0">
                <a:latin typeface="+mj-lt"/>
              </a:rPr>
              <a:t>. </a:t>
            </a:r>
          </a:p>
          <a:p>
            <a:pPr marL="903288" indent="-342900" algn="just">
              <a:spcAft>
                <a:spcPts val="600"/>
              </a:spcAft>
              <a:buFont typeface="Arial" panose="020B0604020202020204" pitchFamily="34" charset="0"/>
              <a:buChar char="•"/>
            </a:pPr>
            <a:r>
              <a:rPr lang="hu-HU" sz="2000" dirty="0">
                <a:latin typeface="+mj-lt"/>
              </a:rPr>
              <a:t>Ez azt jelenti, hogy amíg az Európai Bíróság anyagi és eljárásjogi szempontból egyenértékű alapjogvédelmet tud biztosítani, a strasbourgi bíróság nem végez alapjogi kontrollt. Azonban, ha a tényállásból az Európai Egyezmény nyilvánvaló sérelmére lehet következtetni, lefolytatja a kontrollt.</a:t>
            </a:r>
          </a:p>
        </p:txBody>
      </p:sp>
    </p:spTree>
    <p:extLst>
      <p:ext uri="{BB962C8B-B14F-4D97-AF65-F5344CB8AC3E}">
        <p14:creationId xmlns:p14="http://schemas.microsoft.com/office/powerpoint/2010/main" val="4033411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340"/>
            <a:ext cx="7772400" cy="1470025"/>
          </a:xfrm>
        </p:spPr>
        <p:txBody>
          <a:bodyPr/>
          <a:lstStyle/>
          <a:p>
            <a:r>
              <a:rPr lang="hu-HU" sz="3600" b="1" dirty="0"/>
              <a:t>Magyarországi vonatkozású ítéletek</a:t>
            </a:r>
            <a:endParaRPr lang="en-US" sz="3600" b="1" dirty="0"/>
          </a:p>
        </p:txBody>
      </p:sp>
      <p:sp>
        <p:nvSpPr>
          <p:cNvPr id="3" name="Subtitle 2"/>
          <p:cNvSpPr>
            <a:spLocks noGrp="1"/>
          </p:cNvSpPr>
          <p:nvPr>
            <p:ph type="subTitle" idx="1"/>
          </p:nvPr>
        </p:nvSpPr>
        <p:spPr>
          <a:xfrm>
            <a:off x="30197" y="1340768"/>
            <a:ext cx="2957627" cy="576064"/>
          </a:xfrm>
        </p:spPr>
        <p:txBody>
          <a:bodyPr/>
          <a:lstStyle/>
          <a:p>
            <a:r>
              <a:rPr lang="hu-HU" b="1" dirty="0">
                <a:solidFill>
                  <a:schemeClr val="tx1"/>
                </a:solidFill>
              </a:rPr>
              <a:t>A </a:t>
            </a:r>
            <a:r>
              <a:rPr lang="hu-HU" b="1" dirty="0" err="1">
                <a:solidFill>
                  <a:schemeClr val="tx1"/>
                </a:solidFill>
              </a:rPr>
              <a:t>Vajnai</a:t>
            </a:r>
            <a:r>
              <a:rPr lang="hu-HU" b="1" dirty="0">
                <a:solidFill>
                  <a:schemeClr val="tx1"/>
                </a:solidFill>
              </a:rPr>
              <a:t>-ügy</a:t>
            </a:r>
            <a:endParaRPr lang="en-US" b="1" dirty="0">
              <a:solidFill>
                <a:schemeClr val="tx1"/>
              </a:solidFill>
            </a:endParaRPr>
          </a:p>
        </p:txBody>
      </p:sp>
      <p:sp>
        <p:nvSpPr>
          <p:cNvPr id="4" name="Szövegdoboz 3"/>
          <p:cNvSpPr txBox="1"/>
          <p:nvPr/>
        </p:nvSpPr>
        <p:spPr>
          <a:xfrm>
            <a:off x="53825" y="1906034"/>
            <a:ext cx="8856984" cy="4770537"/>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err="1">
                <a:latin typeface="+mj-lt"/>
              </a:rPr>
              <a:t>Vajnai</a:t>
            </a:r>
            <a:r>
              <a:rPr lang="hu-HU" sz="2000" dirty="0">
                <a:latin typeface="+mj-lt"/>
              </a:rPr>
              <a:t> Attila panaszos, a Munkáspárt akkori alelnöke 2003. február 21-én egy Budapest belvárosában tartott nyilvános politikai demonstráción vett részt szónokként. </a:t>
            </a:r>
          </a:p>
          <a:p>
            <a:pPr marL="342900" indent="-342900" algn="just">
              <a:buFont typeface="Arial" panose="020B0604020202020204" pitchFamily="34" charset="0"/>
              <a:buChar char="•"/>
            </a:pPr>
            <a:r>
              <a:rPr lang="hu-HU" sz="2000" dirty="0">
                <a:latin typeface="+mj-lt"/>
              </a:rPr>
              <a:t>A tüntetést a Jászai Mari téren, célzatosan Marx és Engels rendszerváltozás után eltávolított szobrának helyszínén tartották. </a:t>
            </a:r>
          </a:p>
          <a:p>
            <a:pPr marL="342900" indent="-342900" algn="just">
              <a:buFont typeface="Arial" panose="020B0604020202020204" pitchFamily="34" charset="0"/>
              <a:buChar char="•"/>
            </a:pPr>
            <a:r>
              <a:rPr lang="hu-HU" sz="2000" dirty="0">
                <a:latin typeface="+mj-lt"/>
              </a:rPr>
              <a:t>A rendezvény közben zakójának hajtókáján egy 5 cm átmérőjű ötágú vörös csillagot viselt. A jelen lévő rendőr megkérte, hogy távolítsa azt el, amit a panaszos megtett.</a:t>
            </a:r>
          </a:p>
          <a:p>
            <a:pPr marL="342900" indent="-342900" algn="just">
              <a:buFont typeface="Arial" panose="020B0604020202020204" pitchFamily="34" charset="0"/>
              <a:buChar char="•"/>
            </a:pPr>
            <a:r>
              <a:rPr lang="hu-HU" sz="2000" dirty="0">
                <a:latin typeface="+mj-lt"/>
              </a:rPr>
              <a:t>A fenti eseményeket követően büntetőeljárás indult </a:t>
            </a:r>
            <a:r>
              <a:rPr lang="hu-HU" sz="2000" dirty="0" err="1">
                <a:latin typeface="+mj-lt"/>
              </a:rPr>
              <a:t>Vajnai</a:t>
            </a:r>
            <a:r>
              <a:rPr lang="hu-HU" sz="2000" dirty="0">
                <a:latin typeface="+mj-lt"/>
              </a:rPr>
              <a:t> Attilával szemben </a:t>
            </a:r>
            <a:r>
              <a:rPr lang="hu-HU" sz="2000" dirty="0" err="1">
                <a:latin typeface="+mj-lt"/>
              </a:rPr>
              <a:t>önkényuralmi</a:t>
            </a:r>
            <a:r>
              <a:rPr lang="hu-HU" sz="2000" dirty="0">
                <a:latin typeface="+mj-lt"/>
              </a:rPr>
              <a:t> jelkép használata miatt.</a:t>
            </a:r>
          </a:p>
          <a:p>
            <a:pPr algn="just"/>
            <a:r>
              <a:rPr lang="hu-HU" sz="2000" dirty="0">
                <a:latin typeface="+mj-lt"/>
              </a:rPr>
              <a:t> </a:t>
            </a:r>
          </a:p>
          <a:p>
            <a:pPr marL="714375" algn="just"/>
            <a:r>
              <a:rPr lang="hu-HU" sz="1200" dirty="0">
                <a:latin typeface="+mj-lt"/>
              </a:rPr>
              <a:t>A Btk. releváns szakasza a következőképpen szól: </a:t>
            </a:r>
          </a:p>
          <a:p>
            <a:pPr marL="714375" algn="just"/>
            <a:r>
              <a:rPr lang="hu-HU" sz="1200" dirty="0">
                <a:latin typeface="+mj-lt"/>
              </a:rPr>
              <a:t>269/B. § (1) Aki horogkeresztet, SS-jelvényt, nyilaskeresztet, sarló-kalapácsot, ötágú vöröscsillagot vagy ezeket ábrázoló jelképet </a:t>
            </a:r>
          </a:p>
          <a:p>
            <a:pPr marL="714375" algn="just">
              <a:buAutoNum type="alphaLcParenR"/>
            </a:pPr>
            <a:r>
              <a:rPr lang="hu-HU" sz="1200" dirty="0">
                <a:latin typeface="+mj-lt"/>
              </a:rPr>
              <a:t>terjeszt, </a:t>
            </a:r>
          </a:p>
          <a:p>
            <a:pPr marL="714375" algn="just">
              <a:buAutoNum type="alphaLcParenR"/>
            </a:pPr>
            <a:r>
              <a:rPr lang="hu-HU" sz="1200" dirty="0">
                <a:latin typeface="+mj-lt"/>
              </a:rPr>
              <a:t>nagy nyilvánosság előtt használ, </a:t>
            </a:r>
          </a:p>
          <a:p>
            <a:pPr marL="714375" algn="just">
              <a:buAutoNum type="alphaLcParenR"/>
            </a:pPr>
            <a:r>
              <a:rPr lang="hu-HU" sz="1200" dirty="0">
                <a:latin typeface="+mj-lt"/>
              </a:rPr>
              <a:t>közszemlére tesz, ha súlyosabb bűncselekmény nem valósul meg, vétséget követ el, és pénzbüntetéssel büntetendő. </a:t>
            </a:r>
          </a:p>
          <a:p>
            <a:pPr marL="714375" algn="just"/>
            <a:r>
              <a:rPr lang="hu-HU" sz="1200" dirty="0">
                <a:latin typeface="+mj-lt"/>
              </a:rPr>
              <a:t>(2) Nem büntethető az (1) bekezdésben meghatározott cselekmény miatt, aki azt ismeretterjesztő, oktatási, tudományos, művészeti célból vagy a történelem, illetve a jelenkor eseményeiről szóló tájékoztatás céljából követi el.</a:t>
            </a:r>
            <a:endParaRPr lang="hu-HU" sz="1600" dirty="0">
              <a:latin typeface="+mj-lt"/>
            </a:endParaRPr>
          </a:p>
        </p:txBody>
      </p:sp>
    </p:spTree>
    <p:extLst>
      <p:ext uri="{BB962C8B-B14F-4D97-AF65-F5344CB8AC3E}">
        <p14:creationId xmlns:p14="http://schemas.microsoft.com/office/powerpoint/2010/main" val="2374988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97" y="1340768"/>
            <a:ext cx="2813611" cy="576064"/>
          </a:xfrm>
        </p:spPr>
        <p:txBody>
          <a:bodyPr/>
          <a:lstStyle/>
          <a:p>
            <a:r>
              <a:rPr lang="hu-HU" b="1" dirty="0">
                <a:solidFill>
                  <a:schemeClr val="tx1"/>
                </a:solidFill>
              </a:rPr>
              <a:t>A </a:t>
            </a:r>
            <a:r>
              <a:rPr lang="hu-HU" b="1" dirty="0" err="1">
                <a:solidFill>
                  <a:schemeClr val="tx1"/>
                </a:solidFill>
              </a:rPr>
              <a:t>Vajnai</a:t>
            </a:r>
            <a:r>
              <a:rPr lang="hu-HU" b="1" dirty="0">
                <a:solidFill>
                  <a:schemeClr val="tx1"/>
                </a:solidFill>
              </a:rPr>
              <a:t>-ügy</a:t>
            </a:r>
            <a:endParaRPr lang="en-US" b="1" dirty="0">
              <a:solidFill>
                <a:schemeClr val="tx1"/>
              </a:solidFill>
            </a:endParaRPr>
          </a:p>
        </p:txBody>
      </p:sp>
      <p:sp>
        <p:nvSpPr>
          <p:cNvPr id="4" name="Szövegdoboz 3"/>
          <p:cNvSpPr txBox="1"/>
          <p:nvPr/>
        </p:nvSpPr>
        <p:spPr>
          <a:xfrm>
            <a:off x="179512" y="2060848"/>
            <a:ext cx="8856984" cy="4401205"/>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a:latin typeface="+mj-lt"/>
              </a:rPr>
              <a:t>A Pesti Központi Kerületi Bíróság 2004. március 11-én megállapította, hogy a panaszos bűncselekményt követett el, de az eset elhanyagolható súlyára tekintettel büntetés kiszabása nélkül egy évre próbára bocsátotta. </a:t>
            </a:r>
          </a:p>
          <a:p>
            <a:pPr marL="342900" indent="-342900" algn="just">
              <a:buFont typeface="Arial" panose="020B0604020202020204" pitchFamily="34" charset="0"/>
              <a:buChar char="•"/>
            </a:pPr>
            <a:r>
              <a:rPr lang="hu-HU" sz="2000" dirty="0">
                <a:latin typeface="+mj-lt"/>
              </a:rPr>
              <a:t>A panaszos a Fővárosi Bírósághoz fellebbezett, amely 2004. június 24-én felfüggesztette eljárását, és az </a:t>
            </a:r>
            <a:r>
              <a:rPr lang="hu-HU" sz="2000" dirty="0" err="1">
                <a:latin typeface="+mj-lt"/>
              </a:rPr>
              <a:t>EuB</a:t>
            </a:r>
            <a:r>
              <a:rPr lang="hu-HU" sz="2000" dirty="0">
                <a:latin typeface="+mj-lt"/>
              </a:rPr>
              <a:t>-hoz fordult előzetes döntéshozatali eljárás keretében.</a:t>
            </a:r>
          </a:p>
          <a:p>
            <a:pPr marL="342900" indent="-342900" algn="just">
              <a:buFont typeface="Arial" panose="020B0604020202020204" pitchFamily="34" charset="0"/>
              <a:buChar char="•"/>
            </a:pPr>
            <a:r>
              <a:rPr lang="hu-HU" sz="2000" dirty="0" err="1">
                <a:latin typeface="+mj-lt"/>
              </a:rPr>
              <a:t>EuB</a:t>
            </a:r>
            <a:r>
              <a:rPr lang="hu-HU" sz="2000" dirty="0">
                <a:latin typeface="+mj-lt"/>
              </a:rPr>
              <a:t> közölte, hogy a szóban forgó kérdés tekintetében nem rendelkezik hatáskörrel, arra vonatkozóan közösségi szabályozás nem létezik.</a:t>
            </a:r>
          </a:p>
          <a:p>
            <a:pPr marL="342900" indent="-342900" algn="just">
              <a:buFont typeface="Arial" panose="020B0604020202020204" pitchFamily="34" charset="0"/>
              <a:buChar char="•"/>
            </a:pPr>
            <a:r>
              <a:rPr lang="hu-HU" sz="2000" dirty="0">
                <a:latin typeface="+mj-lt"/>
              </a:rPr>
              <a:t>A panaszos ezt követően az EJEB-</a:t>
            </a:r>
            <a:r>
              <a:rPr lang="hu-HU" sz="2000" dirty="0" err="1">
                <a:latin typeface="+mj-lt"/>
              </a:rPr>
              <a:t>hez</a:t>
            </a:r>
            <a:r>
              <a:rPr lang="hu-HU" sz="2000" dirty="0">
                <a:latin typeface="+mj-lt"/>
              </a:rPr>
              <a:t> fordult arra hivatkozva, hogy a magyar bíróság jogerős döntése megsértette EJEE 10. cikkében foglalt szólásszabadsághoz fűződő jogát. </a:t>
            </a:r>
          </a:p>
          <a:p>
            <a:pPr marL="342900" indent="-342900" algn="just">
              <a:buFont typeface="Arial" panose="020B0604020202020204" pitchFamily="34" charset="0"/>
              <a:buChar char="•"/>
            </a:pPr>
            <a:r>
              <a:rPr lang="hu-HU" sz="2000" dirty="0">
                <a:latin typeface="+mj-lt"/>
              </a:rPr>
              <a:t>A fentiek alapján a magyar bíróság megsértette a panaszos szólásszabadsághoz fűződő jogát (58. pont). Az EJEB ugyanakkor elutasította a nem vagyoni kártérítés iránti igényt (a panaszos 10.000 euró összeget követelt az államtól).</a:t>
            </a:r>
          </a:p>
        </p:txBody>
      </p:sp>
      <p:sp>
        <p:nvSpPr>
          <p:cNvPr id="5" name="Title 1"/>
          <p:cNvSpPr txBox="1">
            <a:spLocks/>
          </p:cNvSpPr>
          <p:nvPr/>
        </p:nvSpPr>
        <p:spPr bwMode="auto">
          <a:xfrm>
            <a:off x="1547664" y="433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sz="3600" b="1" dirty="0"/>
              <a:t>Magyarországi vonatkozású ítéletek</a:t>
            </a:r>
            <a:endParaRPr lang="en-US" sz="3600" b="1" dirty="0"/>
          </a:p>
        </p:txBody>
      </p:sp>
    </p:spTree>
    <p:extLst>
      <p:ext uri="{BB962C8B-B14F-4D97-AF65-F5344CB8AC3E}">
        <p14:creationId xmlns:p14="http://schemas.microsoft.com/office/powerpoint/2010/main" val="2056808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97" y="1340768"/>
            <a:ext cx="9006299" cy="576064"/>
          </a:xfrm>
        </p:spPr>
        <p:txBody>
          <a:bodyPr/>
          <a:lstStyle/>
          <a:p>
            <a:r>
              <a:rPr lang="hu-HU" b="1" dirty="0">
                <a:solidFill>
                  <a:schemeClr val="tx1"/>
                </a:solidFill>
              </a:rPr>
              <a:t>Engel Zoltán Magyarország elleni ügye (46857/06.)</a:t>
            </a:r>
          </a:p>
        </p:txBody>
      </p:sp>
      <p:sp>
        <p:nvSpPr>
          <p:cNvPr id="4" name="Szövegdoboz 3"/>
          <p:cNvSpPr txBox="1"/>
          <p:nvPr/>
        </p:nvSpPr>
        <p:spPr>
          <a:xfrm>
            <a:off x="179512" y="2060848"/>
            <a:ext cx="8856984" cy="4401205"/>
          </a:xfrm>
          <a:prstGeom prst="rect">
            <a:avLst/>
          </a:prstGeom>
          <a:noFill/>
        </p:spPr>
        <p:txBody>
          <a:bodyPr wrap="square" rtlCol="0">
            <a:spAutoFit/>
          </a:bodyPr>
          <a:lstStyle/>
          <a:p>
            <a:pPr marL="342900" indent="-342900" algn="just">
              <a:buFont typeface="Arial" panose="020B0604020202020204" pitchFamily="34" charset="0"/>
              <a:buChar char="•"/>
            </a:pPr>
            <a:r>
              <a:rPr lang="hu-HU" sz="2000" dirty="0">
                <a:latin typeface="+mj-lt"/>
              </a:rPr>
              <a:t>Engel Zoltánt életfogytiglani börtönbüntetésre ítélték, mert 2003. májusában fegyveres rabláson kapták rajta, és a rendőrséggel való lövöldözés során egy rendőrt lelőtt, egy másikat megsebesített. Az őt ért lövések miatt csípőtől lefelé lebénult. Azóta 100%-</a:t>
            </a:r>
            <a:r>
              <a:rPr lang="hu-HU" sz="2000" dirty="0" err="1">
                <a:latin typeface="+mj-lt"/>
              </a:rPr>
              <a:t>os</a:t>
            </a:r>
            <a:r>
              <a:rPr lang="hu-HU" sz="2000" dirty="0">
                <a:latin typeface="+mj-lt"/>
              </a:rPr>
              <a:t> rokkant, inkontinenciával küzd, és kerekes székben közlekedik.</a:t>
            </a:r>
          </a:p>
          <a:p>
            <a:pPr marL="342900" indent="-342900" algn="just">
              <a:buFont typeface="Arial" panose="020B0604020202020204" pitchFamily="34" charset="0"/>
              <a:buChar char="•"/>
            </a:pPr>
            <a:r>
              <a:rPr lang="hu-HU" sz="2000" dirty="0">
                <a:latin typeface="+mj-lt"/>
              </a:rPr>
              <a:t>2006. február 25-e és 2006. december 15-e között előzetes őrizetben tartották a szegedi börtönben. Elmondása szerint csak úgy tudott tisztálkodni, illetve szükségletét elvégezni, ha cellatársai segítettek neki. </a:t>
            </a:r>
          </a:p>
          <a:p>
            <a:pPr marL="342900" indent="-342900" algn="just">
              <a:buFont typeface="Arial" panose="020B0604020202020204" pitchFamily="34" charset="0"/>
              <a:buChar char="•"/>
            </a:pPr>
            <a:r>
              <a:rPr lang="hu-HU" sz="2000" dirty="0">
                <a:latin typeface="+mj-lt"/>
              </a:rPr>
              <a:t>Ráadásul a börtön udvarának göröngyös felszíne alkalmatlan volt a kerekesszékkel való közlekedésre. </a:t>
            </a:r>
          </a:p>
          <a:p>
            <a:pPr marL="342900" indent="-342900" algn="just">
              <a:buFont typeface="Arial" panose="020B0604020202020204" pitchFamily="34" charset="0"/>
              <a:buChar char="•"/>
            </a:pPr>
            <a:r>
              <a:rPr lang="hu-HU" sz="2000" dirty="0">
                <a:latin typeface="+mj-lt"/>
              </a:rPr>
              <a:t>Egy alkalommal, amikor Budapestre hozták tárgyalásra, 5 órát várakozott a cellában, nem kapott vizet és nem tudta kicserélni pelenkáját. Ráadásul az autóban egy kanyarban kiesett a tolószékéből, és a fennmaradó utat az autó padlózatán tette meg övéhez bilincselt kezével a teste alatt. </a:t>
            </a:r>
          </a:p>
        </p:txBody>
      </p:sp>
      <p:sp>
        <p:nvSpPr>
          <p:cNvPr id="5" name="Title 1"/>
          <p:cNvSpPr txBox="1">
            <a:spLocks/>
          </p:cNvSpPr>
          <p:nvPr/>
        </p:nvSpPr>
        <p:spPr bwMode="auto">
          <a:xfrm>
            <a:off x="1547664" y="433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sz="3600" b="1" dirty="0"/>
              <a:t>Magyarországi vonatkozású ítéletek</a:t>
            </a:r>
            <a:endParaRPr lang="en-US" sz="3600" b="1" dirty="0"/>
          </a:p>
        </p:txBody>
      </p:sp>
    </p:spTree>
    <p:extLst>
      <p:ext uri="{BB962C8B-B14F-4D97-AF65-F5344CB8AC3E}">
        <p14:creationId xmlns:p14="http://schemas.microsoft.com/office/powerpoint/2010/main" val="999081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97" y="1268760"/>
            <a:ext cx="9006299" cy="576064"/>
          </a:xfrm>
        </p:spPr>
        <p:txBody>
          <a:bodyPr/>
          <a:lstStyle/>
          <a:p>
            <a:r>
              <a:rPr lang="hu-HU" b="1" dirty="0">
                <a:solidFill>
                  <a:schemeClr val="tx1"/>
                </a:solidFill>
              </a:rPr>
              <a:t>Engel Zoltán Magyarország elleni ügye (46857/06.)</a:t>
            </a:r>
          </a:p>
        </p:txBody>
      </p:sp>
      <p:sp>
        <p:nvSpPr>
          <p:cNvPr id="4" name="Szövegdoboz 3"/>
          <p:cNvSpPr txBox="1"/>
          <p:nvPr/>
        </p:nvSpPr>
        <p:spPr>
          <a:xfrm>
            <a:off x="179512" y="1844824"/>
            <a:ext cx="8856984" cy="5355312"/>
          </a:xfrm>
          <a:prstGeom prst="rect">
            <a:avLst/>
          </a:prstGeom>
          <a:noFill/>
        </p:spPr>
        <p:txBody>
          <a:bodyPr wrap="square" rtlCol="0">
            <a:spAutoFit/>
          </a:bodyPr>
          <a:lstStyle/>
          <a:p>
            <a:pPr marL="342900" indent="-342900" algn="just">
              <a:buFont typeface="Arial" panose="020B0604020202020204" pitchFamily="34" charset="0"/>
              <a:buChar char="•"/>
            </a:pPr>
            <a:r>
              <a:rPr lang="hu-HU" sz="1900" dirty="0">
                <a:latin typeface="+mj-lt"/>
              </a:rPr>
              <a:t>Speciális büntetőintézetbe való áthelyezését már korábban javasolták, de ténylegesen csak 2006. december15-én került át másik börtönbe, rokkant foglyoknak fenntartott speciális zárkába. </a:t>
            </a:r>
          </a:p>
          <a:p>
            <a:pPr marL="342900" indent="-342900" algn="just">
              <a:buFont typeface="Arial" panose="020B0604020202020204" pitchFamily="34" charset="0"/>
              <a:buChar char="•"/>
            </a:pPr>
            <a:r>
              <a:rPr lang="hu-HU" sz="1900" dirty="0">
                <a:latin typeface="+mj-lt"/>
              </a:rPr>
              <a:t>A Bíróság kiemelte, hogy a végtagbénulásban szenvedő kérelmező cellatársaira volt utalva WC használatban, tisztálkodásban és öltözködésben a szegedi börtönben töltött periódus egésze alatt, nevezetesen 2005. február 25. és 2006. december 15. között.</a:t>
            </a:r>
          </a:p>
          <a:p>
            <a:pPr marL="342900" indent="-342900" algn="just">
              <a:buFont typeface="Arial" panose="020B0604020202020204" pitchFamily="34" charset="0"/>
              <a:buChar char="•"/>
            </a:pPr>
            <a:r>
              <a:rPr lang="hu-HU" sz="1900" dirty="0">
                <a:latin typeface="+mj-lt"/>
              </a:rPr>
              <a:t>A Kormány nem vitatta a kérelmező panaszát a 2006 augusztusát megelőző időszak tekintetében.</a:t>
            </a:r>
          </a:p>
          <a:p>
            <a:pPr marL="342900" indent="-342900" algn="just">
              <a:buFont typeface="Arial" panose="020B0604020202020204" pitchFamily="34" charset="0"/>
              <a:buChar char="•"/>
            </a:pPr>
            <a:r>
              <a:rPr lang="hu-HU" sz="1900" dirty="0">
                <a:latin typeface="+mj-lt"/>
              </a:rPr>
              <a:t>Továbbá a Bíróság úgy találta, hogy a kérelmező állítólagos esése utáni megkésett orvosi segítség nem egyeztethető össze a magyar hatóságok azon kötelességével, hogy bármely, a bánásmód tekintetében előterjesztett panaszt hatékonyan ki kell vizsgálni.</a:t>
            </a:r>
          </a:p>
          <a:p>
            <a:pPr marL="342900" indent="-342900" algn="just">
              <a:buFont typeface="Arial" panose="020B0604020202020204" pitchFamily="34" charset="0"/>
              <a:buChar char="•"/>
            </a:pPr>
            <a:r>
              <a:rPr lang="hu-HU" sz="1900" dirty="0">
                <a:latin typeface="+mj-lt"/>
              </a:rPr>
              <a:t>A Bíróság ezért úgy találta, hogy a kérelmező megalázó bánásmódnak volt kitéve a szegedi börtönben töltött teljes idő alatt, átszállítása 2006. december 15-én a szükségleteinek megfelelő intézménybe túl késői volt, így az Egyezmény 3. cikkét megsértették. A Bíróság a kérelmezőnek 12.000,-Euró összegű nem vagyoni kártérítést ítélt meg.</a:t>
            </a:r>
          </a:p>
          <a:p>
            <a:pPr marL="342900" indent="-342900" algn="just">
              <a:buFont typeface="Arial" panose="020B0604020202020204" pitchFamily="34" charset="0"/>
              <a:buChar char="•"/>
            </a:pPr>
            <a:endParaRPr lang="hu-HU" sz="1900" dirty="0">
              <a:latin typeface="+mj-lt"/>
            </a:endParaRPr>
          </a:p>
        </p:txBody>
      </p:sp>
      <p:sp>
        <p:nvSpPr>
          <p:cNvPr id="5" name="Title 1"/>
          <p:cNvSpPr txBox="1">
            <a:spLocks/>
          </p:cNvSpPr>
          <p:nvPr/>
        </p:nvSpPr>
        <p:spPr bwMode="auto">
          <a:xfrm>
            <a:off x="1547664" y="433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hu-HU" sz="3600" b="1" dirty="0"/>
              <a:t>Magyarországi vonatkozású ítéletek</a:t>
            </a:r>
            <a:endParaRPr lang="en-US" sz="3600" b="1" dirty="0"/>
          </a:p>
        </p:txBody>
      </p:sp>
    </p:spTree>
    <p:extLst>
      <p:ext uri="{BB962C8B-B14F-4D97-AF65-F5344CB8AC3E}">
        <p14:creationId xmlns:p14="http://schemas.microsoft.com/office/powerpoint/2010/main" val="2879697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907704" y="3284984"/>
            <a:ext cx="5544616" cy="707886"/>
          </a:xfrm>
          <a:prstGeom prst="rect">
            <a:avLst/>
          </a:prstGeom>
          <a:noFill/>
        </p:spPr>
        <p:txBody>
          <a:bodyPr wrap="square" rtlCol="0">
            <a:spAutoFit/>
          </a:bodyPr>
          <a:lstStyle/>
          <a:p>
            <a:r>
              <a:rPr lang="hu-HU" sz="4000" b="1" dirty="0">
                <a:latin typeface="+mj-lt"/>
              </a:rPr>
              <a:t>Köszönöm a figyelmet!</a:t>
            </a:r>
          </a:p>
        </p:txBody>
      </p:sp>
    </p:spTree>
    <p:extLst>
      <p:ext uri="{BB962C8B-B14F-4D97-AF65-F5344CB8AC3E}">
        <p14:creationId xmlns:p14="http://schemas.microsoft.com/office/powerpoint/2010/main" val="1559032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832" y="0"/>
            <a:ext cx="7772400" cy="1470025"/>
          </a:xfrm>
        </p:spPr>
        <p:txBody>
          <a:bodyPr/>
          <a:lstStyle/>
          <a:p>
            <a:r>
              <a:rPr lang="hu-HU" b="1" dirty="0"/>
              <a:t>A Bíróság esetjoga</a:t>
            </a:r>
            <a:endParaRPr lang="en-US" b="1" dirty="0"/>
          </a:p>
        </p:txBody>
      </p:sp>
      <p:sp>
        <p:nvSpPr>
          <p:cNvPr id="4" name="Szövegdoboz 3"/>
          <p:cNvSpPr txBox="1"/>
          <p:nvPr/>
        </p:nvSpPr>
        <p:spPr>
          <a:xfrm>
            <a:off x="179512" y="1412776"/>
            <a:ext cx="4392488" cy="5863144"/>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dirty="0">
                <a:latin typeface="+mj-lt"/>
              </a:rPr>
              <a:t>Az alapjogok védelme szempontjából kiemelt jelentősége van a Bíróság esetjogának is, hiszen az alapjogi gondolkodás az Alapjogi Charta elfogadása előtt sem volt idegen az Európai Bíróságtól.</a:t>
            </a:r>
          </a:p>
          <a:p>
            <a:pPr marL="342900" indent="-342900" algn="just">
              <a:spcAft>
                <a:spcPts val="600"/>
              </a:spcAft>
              <a:buFont typeface="Arial" panose="020B0604020202020204" pitchFamily="34" charset="0"/>
              <a:buChar char="•"/>
            </a:pPr>
            <a:r>
              <a:rPr lang="hu-HU" sz="2000" dirty="0">
                <a:latin typeface="+mj-lt"/>
              </a:rPr>
              <a:t>Az első kísérlet az alapvető emberi jogok elismerésére az Európai Bíróság részéről a </a:t>
            </a:r>
            <a:r>
              <a:rPr lang="hu-HU" sz="2000" dirty="0" err="1">
                <a:latin typeface="+mj-lt"/>
              </a:rPr>
              <a:t>Stauder</a:t>
            </a:r>
            <a:r>
              <a:rPr lang="hu-HU" sz="2000" dirty="0">
                <a:latin typeface="+mj-lt"/>
              </a:rPr>
              <a:t> ügyben történt.</a:t>
            </a:r>
          </a:p>
          <a:p>
            <a:pPr marL="342900" indent="-342900" algn="just">
              <a:spcAft>
                <a:spcPts val="600"/>
              </a:spcAft>
              <a:buFont typeface="Arial" panose="020B0604020202020204" pitchFamily="34" charset="0"/>
              <a:buChar char="•"/>
            </a:pPr>
            <a:r>
              <a:rPr lang="hu-HU" sz="2000" dirty="0">
                <a:latin typeface="+mj-lt"/>
              </a:rPr>
              <a:t>Ebben a Bíróság kimondta, hogy az alapvető emberi jogok a közösségi jog általános elveiben benne foglaltak, ezért azok a Bíróság védelme alá tartoznak, így ezen elvekkel szemben álló értelmezésre nincs lehetőség.</a:t>
            </a:r>
          </a:p>
          <a:p>
            <a:pPr marL="342900" indent="-342900" algn="just">
              <a:spcAft>
                <a:spcPts val="600"/>
              </a:spcAft>
              <a:buFont typeface="Arial" panose="020B0604020202020204" pitchFamily="34" charset="0"/>
              <a:buChar char="•"/>
            </a:pPr>
            <a:endParaRPr lang="hu-HU" sz="2000" dirty="0">
              <a:latin typeface="+mj-lt"/>
            </a:endParaRP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3481" y="2132856"/>
            <a:ext cx="4536597" cy="2586174"/>
          </a:xfrm>
          <a:prstGeom prst="rect">
            <a:avLst/>
          </a:prstGeom>
        </p:spPr>
      </p:pic>
      <p:sp>
        <p:nvSpPr>
          <p:cNvPr id="5" name="Szövegdoboz 4"/>
          <p:cNvSpPr txBox="1"/>
          <p:nvPr/>
        </p:nvSpPr>
        <p:spPr>
          <a:xfrm>
            <a:off x="4870838" y="4719030"/>
            <a:ext cx="4320480" cy="338554"/>
          </a:xfrm>
          <a:prstGeom prst="rect">
            <a:avLst/>
          </a:prstGeom>
          <a:noFill/>
        </p:spPr>
        <p:txBody>
          <a:bodyPr wrap="square" rtlCol="0">
            <a:spAutoFit/>
          </a:bodyPr>
          <a:lstStyle/>
          <a:p>
            <a:r>
              <a:rPr lang="hu-HU" sz="800" dirty="0">
                <a:latin typeface="+mj-lt"/>
              </a:rPr>
              <a:t>Forrás: </a:t>
            </a:r>
            <a:r>
              <a:rPr lang="hu-HU" sz="800" dirty="0">
                <a:latin typeface="+mj-lt"/>
                <a:hlinkClick r:id="rId3"/>
              </a:rPr>
              <a:t>https://www.europarl.europa.eu/about-parliament/hu/democracy-and-human-rights/fundamental-rights-in-the-eu</a:t>
            </a:r>
            <a:endParaRPr lang="hu-HU" sz="800" dirty="0">
              <a:latin typeface="+mj-lt"/>
            </a:endParaRPr>
          </a:p>
        </p:txBody>
      </p:sp>
    </p:spTree>
    <p:extLst>
      <p:ext uri="{BB962C8B-B14F-4D97-AF65-F5344CB8AC3E}">
        <p14:creationId xmlns:p14="http://schemas.microsoft.com/office/powerpoint/2010/main" val="3704076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832" y="0"/>
            <a:ext cx="7772400" cy="1470025"/>
          </a:xfrm>
        </p:spPr>
        <p:txBody>
          <a:bodyPr/>
          <a:lstStyle/>
          <a:p>
            <a:r>
              <a:rPr lang="hu-HU" b="1" dirty="0"/>
              <a:t>A Bíróság esetjoga</a:t>
            </a:r>
            <a:endParaRPr lang="en-US" b="1" dirty="0"/>
          </a:p>
        </p:txBody>
      </p:sp>
      <p:graphicFrame>
        <p:nvGraphicFramePr>
          <p:cNvPr id="3" name="Diagram 2"/>
          <p:cNvGraphicFramePr/>
          <p:nvPr>
            <p:extLst>
              <p:ext uri="{D42A27DB-BD31-4B8C-83A1-F6EECF244321}">
                <p14:modId xmlns:p14="http://schemas.microsoft.com/office/powerpoint/2010/main" val="397095475"/>
              </p:ext>
            </p:extLst>
          </p:nvPr>
        </p:nvGraphicFramePr>
        <p:xfrm>
          <a:off x="0" y="1196752"/>
          <a:ext cx="914501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15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832" y="0"/>
            <a:ext cx="7772400" cy="1470025"/>
          </a:xfrm>
        </p:spPr>
        <p:txBody>
          <a:bodyPr/>
          <a:lstStyle/>
          <a:p>
            <a:r>
              <a:rPr lang="hu-HU" b="1" dirty="0"/>
              <a:t>A Bíróság esetjoga</a:t>
            </a:r>
            <a:endParaRPr lang="en-US" b="1" dirty="0"/>
          </a:p>
        </p:txBody>
      </p:sp>
      <p:sp>
        <p:nvSpPr>
          <p:cNvPr id="4" name="Szövegdoboz 3"/>
          <p:cNvSpPr txBox="1"/>
          <p:nvPr/>
        </p:nvSpPr>
        <p:spPr>
          <a:xfrm>
            <a:off x="728045" y="1916832"/>
            <a:ext cx="7992888" cy="2323713"/>
          </a:xfrm>
          <a:prstGeom prst="rect">
            <a:avLst/>
          </a:prstGeom>
          <a:noFill/>
        </p:spPr>
        <p:txBody>
          <a:bodyPr wrap="square" rtlCol="0">
            <a:spAutoFit/>
          </a:bodyPr>
          <a:lstStyle/>
          <a:p>
            <a:pPr marL="342900" lvl="0" indent="-342900" algn="just">
              <a:spcAft>
                <a:spcPts val="600"/>
              </a:spcAft>
              <a:buFont typeface="Arial" panose="020B0604020202020204" pitchFamily="34" charset="0"/>
              <a:buChar char="•"/>
            </a:pPr>
            <a:r>
              <a:rPr lang="hu-HU" sz="2000" dirty="0">
                <a:latin typeface="+mj-lt"/>
              </a:rPr>
              <a:t>Az alapjogok védelme tekintetében fontos döntés a 11/70. sz. </a:t>
            </a:r>
            <a:r>
              <a:rPr lang="hu-HU" sz="2000" dirty="0" err="1">
                <a:latin typeface="+mj-lt"/>
              </a:rPr>
              <a:t>Internationale</a:t>
            </a:r>
            <a:r>
              <a:rPr lang="hu-HU" sz="2000" dirty="0">
                <a:latin typeface="+mj-lt"/>
              </a:rPr>
              <a:t> </a:t>
            </a:r>
            <a:r>
              <a:rPr lang="hu-HU" sz="2000" dirty="0" err="1">
                <a:latin typeface="+mj-lt"/>
              </a:rPr>
              <a:t>Handelsgesellschaft</a:t>
            </a:r>
            <a:r>
              <a:rPr lang="hu-HU" sz="2000" dirty="0">
                <a:latin typeface="+mj-lt"/>
              </a:rPr>
              <a:t> ügyben hozott ítélet, amelyben az Európai Bíróság kimondta, hogy a közösségi jog általános elveiként a közösségi jog részét képezik a tagállamok alkotmányaiban meghatározott jogok. </a:t>
            </a:r>
          </a:p>
          <a:p>
            <a:pPr marL="342900" lvl="0" indent="-342900" algn="just">
              <a:spcAft>
                <a:spcPts val="600"/>
              </a:spcAft>
              <a:buFont typeface="Arial" panose="020B0604020202020204" pitchFamily="34" charset="0"/>
              <a:buChar char="•"/>
            </a:pPr>
            <a:r>
              <a:rPr lang="hu-HU" sz="2000" dirty="0">
                <a:latin typeface="+mj-lt"/>
              </a:rPr>
              <a:t>A közösségi jog részét képező alapvető jogokat tehát a tagállamok alkotmányos hagyományai ihlették.</a:t>
            </a:r>
            <a:endParaRPr lang="hu-HU" sz="2000" b="1" dirty="0">
              <a:solidFill>
                <a:srgbClr val="FF0000"/>
              </a:solidFill>
              <a:latin typeface="+mj-lt"/>
            </a:endParaRPr>
          </a:p>
        </p:txBody>
      </p:sp>
    </p:spTree>
    <p:extLst>
      <p:ext uri="{BB962C8B-B14F-4D97-AF65-F5344CB8AC3E}">
        <p14:creationId xmlns:p14="http://schemas.microsoft.com/office/powerpoint/2010/main" val="2673297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832" y="0"/>
            <a:ext cx="7772400" cy="1470025"/>
          </a:xfrm>
        </p:spPr>
        <p:txBody>
          <a:bodyPr/>
          <a:lstStyle/>
          <a:p>
            <a:r>
              <a:rPr lang="hu-HU" b="1" dirty="0"/>
              <a:t>A Bíróság esetjoga</a:t>
            </a:r>
            <a:endParaRPr lang="en-US" b="1" dirty="0"/>
          </a:p>
        </p:txBody>
      </p:sp>
      <p:graphicFrame>
        <p:nvGraphicFramePr>
          <p:cNvPr id="5" name="Diagram 4"/>
          <p:cNvGraphicFramePr/>
          <p:nvPr>
            <p:extLst>
              <p:ext uri="{D42A27DB-BD31-4B8C-83A1-F6EECF244321}">
                <p14:modId xmlns:p14="http://schemas.microsoft.com/office/powerpoint/2010/main" val="3914628030"/>
              </p:ext>
            </p:extLst>
          </p:nvPr>
        </p:nvGraphicFramePr>
        <p:xfrm>
          <a:off x="179512" y="1340768"/>
          <a:ext cx="87849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610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832" y="0"/>
            <a:ext cx="7772400" cy="1470025"/>
          </a:xfrm>
        </p:spPr>
        <p:txBody>
          <a:bodyPr/>
          <a:lstStyle/>
          <a:p>
            <a:r>
              <a:rPr lang="hu-HU" b="1" dirty="0"/>
              <a:t>A Bíróság esetjoga</a:t>
            </a:r>
            <a:endParaRPr lang="en-US" b="1" dirty="0"/>
          </a:p>
        </p:txBody>
      </p:sp>
      <p:sp>
        <p:nvSpPr>
          <p:cNvPr id="4" name="Szövegdoboz 3"/>
          <p:cNvSpPr txBox="1"/>
          <p:nvPr/>
        </p:nvSpPr>
        <p:spPr>
          <a:xfrm>
            <a:off x="755576" y="1772816"/>
            <a:ext cx="7992888" cy="1708160"/>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hu-HU" sz="2000" b="1" dirty="0">
                <a:latin typeface="+mj-lt"/>
              </a:rPr>
              <a:t>A </a:t>
            </a:r>
            <a:r>
              <a:rPr lang="hu-HU" sz="2000" b="1" dirty="0" err="1">
                <a:latin typeface="+mj-lt"/>
              </a:rPr>
              <a:t>Nold</a:t>
            </a:r>
            <a:r>
              <a:rPr lang="hu-HU" sz="2000" b="1" dirty="0">
                <a:latin typeface="+mj-lt"/>
              </a:rPr>
              <a:t>-ügyben </a:t>
            </a:r>
            <a:r>
              <a:rPr lang="hu-HU" sz="2000" dirty="0">
                <a:latin typeface="+mj-lt"/>
              </a:rPr>
              <a:t>történt először utalás azokra a nemzetközi emberi jogi egyezményekre, amelyeket a tagállamok aláírtak, így azok ihletet adnak a közösségi jog számára is. </a:t>
            </a:r>
          </a:p>
          <a:p>
            <a:pPr marL="342900" indent="-342900" algn="just">
              <a:spcAft>
                <a:spcPts val="600"/>
              </a:spcAft>
              <a:buFont typeface="Arial" panose="020B0604020202020204" pitchFamily="34" charset="0"/>
              <a:buChar char="•"/>
            </a:pPr>
            <a:r>
              <a:rPr lang="hu-HU" sz="2000" dirty="0">
                <a:latin typeface="+mj-lt"/>
              </a:rPr>
              <a:t>Az Európai Bíróság ebben az ügyben tett először utalást az emberi jogok egyezményére – igaz nem </a:t>
            </a:r>
            <a:r>
              <a:rPr lang="hu-HU" sz="2000" dirty="0" err="1">
                <a:latin typeface="+mj-lt"/>
              </a:rPr>
              <a:t>nevesítve</a:t>
            </a:r>
            <a:r>
              <a:rPr lang="hu-HU" sz="2000" dirty="0">
                <a:latin typeface="+mj-lt"/>
              </a:rPr>
              <a:t> –, mint az alapvető jogok forrásaira.</a:t>
            </a:r>
          </a:p>
        </p:txBody>
      </p:sp>
    </p:spTree>
    <p:extLst>
      <p:ext uri="{BB962C8B-B14F-4D97-AF65-F5344CB8AC3E}">
        <p14:creationId xmlns:p14="http://schemas.microsoft.com/office/powerpoint/2010/main" val="4105064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832" y="0"/>
            <a:ext cx="7772400" cy="1470025"/>
          </a:xfrm>
        </p:spPr>
        <p:txBody>
          <a:bodyPr/>
          <a:lstStyle/>
          <a:p>
            <a:r>
              <a:rPr lang="hu-HU" b="1" dirty="0"/>
              <a:t>A Bíróság esetjoga</a:t>
            </a:r>
            <a:endParaRPr lang="en-US" b="1" dirty="0"/>
          </a:p>
        </p:txBody>
      </p:sp>
      <p:graphicFrame>
        <p:nvGraphicFramePr>
          <p:cNvPr id="3" name="Diagram 2"/>
          <p:cNvGraphicFramePr/>
          <p:nvPr>
            <p:extLst>
              <p:ext uri="{D42A27DB-BD31-4B8C-83A1-F6EECF244321}">
                <p14:modId xmlns:p14="http://schemas.microsoft.com/office/powerpoint/2010/main" val="4032229207"/>
              </p:ext>
            </p:extLst>
          </p:nvPr>
        </p:nvGraphicFramePr>
        <p:xfrm>
          <a:off x="179512" y="1340768"/>
          <a:ext cx="8784976"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464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1. sém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7239</TotalTime>
  <Words>3768</Words>
  <Application>Microsoft Office PowerPoint</Application>
  <PresentationFormat>Diavetítés a képernyőre (4:3 oldalarány)</PresentationFormat>
  <Paragraphs>220</Paragraphs>
  <Slides>36</Slides>
  <Notes>0</Notes>
  <HiddenSlides>0</HiddenSlides>
  <MMClips>0</MMClips>
  <ScaleCrop>false</ScaleCrop>
  <HeadingPairs>
    <vt:vector size="4" baseType="variant">
      <vt:variant>
        <vt:lpstr>Téma</vt:lpstr>
      </vt:variant>
      <vt:variant>
        <vt:i4>1</vt:i4>
      </vt:variant>
      <vt:variant>
        <vt:lpstr>Diacímek</vt:lpstr>
      </vt:variant>
      <vt:variant>
        <vt:i4>36</vt:i4>
      </vt:variant>
    </vt:vector>
  </HeadingPairs>
  <TitlesOfParts>
    <vt:vector size="37" baseType="lpstr">
      <vt:lpstr>Office-téma</vt:lpstr>
      <vt:lpstr>Az alapjogok védelme az Európai Unióban</vt:lpstr>
      <vt:lpstr>Az alapjogok</vt:lpstr>
      <vt:lpstr>PowerPoint bemutató</vt:lpstr>
      <vt:lpstr>A Bíróság esetjoga</vt:lpstr>
      <vt:lpstr>A Bíróság esetjoga</vt:lpstr>
      <vt:lpstr>A Bíróság esetjoga</vt:lpstr>
      <vt:lpstr>A Bíróság esetjoga</vt:lpstr>
      <vt:lpstr>A Bíróság esetjoga</vt:lpstr>
      <vt:lpstr>A Bíróság esetjoga</vt:lpstr>
      <vt:lpstr>A Bíróság esetjoga</vt:lpstr>
      <vt:lpstr>Az Alapjogi Charta</vt:lpstr>
      <vt:lpstr>Az Alapjogi Charta által védett jogok</vt:lpstr>
      <vt:lpstr>Az Alapjogi Charta által védett jogok</vt:lpstr>
      <vt:lpstr>Az uniós alapjogok szerepe a tagállami aktusoknál</vt:lpstr>
      <vt:lpstr>Az uniós alapjogok szerepe a tagállami aktusoknál</vt:lpstr>
      <vt:lpstr>Az uniós alapjogok szerepe a tagállami aktusoknál</vt:lpstr>
      <vt:lpstr>Az EUSZ 7. cikke, a jogállamisági keret és a felülvizsgálati ciklus</vt:lpstr>
      <vt:lpstr>Az EUSZ 7. cikke, a jogállamisági keret és a felülvizsgálati ciklus</vt:lpstr>
      <vt:lpstr>Az EUSZ 7. cikke, a jogállamisági keret és a felülvizsgálati ciklus</vt:lpstr>
      <vt:lpstr>Alapjogi Ügynökség</vt:lpstr>
      <vt:lpstr>Az EU Alapjogi Ügynöksége - FRA -</vt:lpstr>
      <vt:lpstr>Az EU Alapjogi Ügynöksége - FRA -</vt:lpstr>
      <vt:lpstr>PowerPoint bemutató</vt:lpstr>
      <vt:lpstr>Emberi Jogok Európai Bírósága</vt:lpstr>
      <vt:lpstr>Emberi Jogok Európai Bírósága</vt:lpstr>
      <vt:lpstr>Emberi Jogok Európai Bírósága</vt:lpstr>
      <vt:lpstr>Emberi Jogok Európai Bírósága</vt:lpstr>
      <vt:lpstr>Az Unió csatlakozása az emberi jogok és alapvető szabadságok védelméről szóló európai egyezményhez (EJEE)</vt:lpstr>
      <vt:lpstr>Az Emberi Jogok Európai Bírósága és az Európai Unió Bírósága alapjogi joggyakorlatának kapcsolódási pontjai</vt:lpstr>
      <vt:lpstr>Az Emberi Jogok Európai Bírósága és az Európai Unió Bírósága alapjogi joggyakorlatának kapcsolódási pontjai</vt:lpstr>
      <vt:lpstr>Az Emberi Jogok Európai Bírósága és az Európai Unió Bírósága alapjogi joggyakorlatának kapcsolódási pontjai</vt:lpstr>
      <vt:lpstr>Magyarországi vonatkozású ítéletek</vt:lpstr>
      <vt:lpstr>PowerPoint bemutató</vt:lpstr>
      <vt:lpstr>PowerPoint bemutató</vt:lpstr>
      <vt:lpstr>PowerPoint bemutató</vt:lpstr>
      <vt:lpstr>PowerPoint bemutató</vt:lpstr>
    </vt:vector>
  </TitlesOfParts>
  <Company>dmjvph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Magyar Köztársaság alkotmányos berendezkedése és közigazgatási rendszere</dc:title>
  <dc:creator>Dr. Tábikné Dr. Bárdos Ildikó</dc:creator>
  <cp:lastModifiedBy>Mernyei Ákos</cp:lastModifiedBy>
  <cp:revision>296</cp:revision>
  <dcterms:created xsi:type="dcterms:W3CDTF">2010-04-21T07:27:43Z</dcterms:created>
  <dcterms:modified xsi:type="dcterms:W3CDTF">2020-05-06T12:46:28Z</dcterms:modified>
</cp:coreProperties>
</file>